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95" r:id="rId7"/>
    <p:sldId id="296" r:id="rId8"/>
    <p:sldId id="264" r:id="rId9"/>
    <p:sldId id="262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9" r:id="rId19"/>
    <p:sldId id="281" r:id="rId20"/>
    <p:sldId id="283" r:id="rId21"/>
    <p:sldId id="297" r:id="rId22"/>
    <p:sldId id="298" r:id="rId23"/>
    <p:sldId id="285" r:id="rId24"/>
    <p:sldId id="289" r:id="rId25"/>
    <p:sldId id="300" r:id="rId26"/>
    <p:sldId id="288" r:id="rId27"/>
    <p:sldId id="299" r:id="rId28"/>
    <p:sldId id="302" r:id="rId29"/>
    <p:sldId id="292" r:id="rId30"/>
    <p:sldId id="303" r:id="rId31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33"/>
      <p:bold r:id="rId34"/>
      <p:italic r:id="rId35"/>
      <p:boldItalic r:id="rId36"/>
    </p:embeddedFont>
    <p:embeddedFont>
      <p:font typeface="Coiny" panose="020B0604020202020204" charset="0"/>
      <p:regular r:id="rId37"/>
    </p:embeddedFont>
    <p:embeddedFont>
      <p:font typeface="Abril Fatface" panose="020B0604020202020204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gdalena Zinkgraf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20A5ED-BE1A-4536-AF1C-9F99F25C5B3A}">
  <a:tblStyle styleId="{5620A5ED-BE1A-4536-AF1C-9F99F25C5B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CF6446C-6AF3-4096-B4E4-29CA1A64638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71" autoAdjust="0"/>
    <p:restoredTop sz="93979" autoAdjust="0"/>
  </p:normalViewPr>
  <p:slideViewPr>
    <p:cSldViewPr snapToGrid="0">
      <p:cViewPr>
        <p:scale>
          <a:sx n="87" d="100"/>
          <a:sy n="87" d="100"/>
        </p:scale>
        <p:origin x="7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dc9ac0b1e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dc9ac0b1ee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e0fac3f16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1e0fac3f16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0fac3f163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e0fac3f163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e0fac3f163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e0fac3f163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e0fac3f163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e0fac3f163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e1623ae2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e1623ae2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2d0ffa26e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22d0ffa26e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e1623ae2d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1e1623ae2d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1e1f9cf4f4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1e1f9cf4f4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-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1e1f9cf4f4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1e1f9cf4f4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685434d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685434d0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e1f9cf4f4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1e1f9cf4f4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e1f9cf4f4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1e1f9cf4f4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0018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24b6e6a918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24b6e6a918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20a598bbda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20a598bbda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20a598bbda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20a598bbda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0413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bed0ca673e_0_6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bed0ca673e_0_6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bed0ca673e_0_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bed0ca673e_0_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85434d0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685434d0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dc9ac0b1e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dc9ac0b1e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dc9ac0b1e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dc9ac0b1e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e0fac3f163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e0fac3f163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dc9ac0b1e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dc9ac0b1e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5F73796-C6C6-363A-9ACB-48BD44AD253F}"/>
              </a:ext>
            </a:extLst>
          </p:cNvPr>
          <p:cNvSpPr txBox="1"/>
          <p:nvPr userDrawn="1"/>
        </p:nvSpPr>
        <p:spPr>
          <a:xfrm>
            <a:off x="4033615" y="4814257"/>
            <a:ext cx="51103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sz="1000" dirty="0" smtClean="0"/>
              <a:t>                                                                                    Proyecto </a:t>
            </a:r>
            <a:r>
              <a:rPr lang="es-AR" sz="1000" dirty="0"/>
              <a:t>J040 – FadeL (</a:t>
            </a:r>
            <a:r>
              <a:rPr lang="es-AR" sz="1000" dirty="0" err="1"/>
              <a:t>UNComa</a:t>
            </a:r>
            <a:r>
              <a:rPr lang="es-AR" sz="1000" dirty="0" smtClean="0"/>
              <a:t>)</a:t>
            </a:r>
            <a:endParaRPr lang="es-AR" dirty="0"/>
          </a:p>
        </p:txBody>
      </p:sp>
      <p:pic>
        <p:nvPicPr>
          <p:cNvPr id="6" name="Google Shape;625;p47"/>
          <p:cNvPicPr preferRelativeResize="0"/>
          <p:nvPr userDrawn="1"/>
        </p:nvPicPr>
        <p:blipFill rotWithShape="1">
          <a:blip r:embed="rId2">
            <a:alphaModFix/>
          </a:blip>
          <a:srcRect l="6612" t="6241" r="7742" b="8492"/>
          <a:stretch/>
        </p:blipFill>
        <p:spPr>
          <a:xfrm>
            <a:off x="364294" y="4383313"/>
            <a:ext cx="702506" cy="699621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 userDrawn="1"/>
        </p:nvSpPr>
        <p:spPr>
          <a:xfrm>
            <a:off x="342957" y="326613"/>
            <a:ext cx="1186298" cy="11958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F73796-C6C6-363A-9ACB-48BD44AD253F}"/>
              </a:ext>
            </a:extLst>
          </p:cNvPr>
          <p:cNvSpPr txBox="1"/>
          <p:nvPr userDrawn="1"/>
        </p:nvSpPr>
        <p:spPr>
          <a:xfrm>
            <a:off x="4033615" y="4814257"/>
            <a:ext cx="51103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AR" sz="1000" dirty="0"/>
              <a:t>Proyecto J040 – FadeL (</a:t>
            </a:r>
            <a:r>
              <a:rPr lang="es-AR" sz="1000" dirty="0" err="1"/>
              <a:t>UNComa</a:t>
            </a:r>
            <a:r>
              <a:rPr lang="es-AR" sz="1000" dirty="0" smtClean="0"/>
              <a:t>)</a:t>
            </a:r>
            <a:endParaRPr lang="es-AR" sz="1000" dirty="0"/>
          </a:p>
        </p:txBody>
      </p:sp>
      <p:pic>
        <p:nvPicPr>
          <p:cNvPr id="5" name="Google Shape;625;p47"/>
          <p:cNvPicPr preferRelativeResize="0"/>
          <p:nvPr userDrawn="1"/>
        </p:nvPicPr>
        <p:blipFill rotWithShape="1">
          <a:blip r:embed="rId2">
            <a:alphaModFix/>
          </a:blip>
          <a:srcRect l="6612" t="6241" r="7742" b="8492"/>
          <a:stretch/>
        </p:blipFill>
        <p:spPr>
          <a:xfrm>
            <a:off x="364294" y="4383313"/>
            <a:ext cx="702506" cy="699621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21.png"/><Relationship Id="rId4" Type="http://schemas.openxmlformats.org/officeDocument/2006/relationships/hyperlink" Target="http://drive.google.com/file/d/121Kb1zojsi4w7PHxEP-qnLA8AWmwZA_M/view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hyperlink" Target="http://drive.google.com/file/d/121Kb1zojsi4w7PHxEP-qnLA8AWmwZA_M/view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hyperlink" Target="http://drive.google.com/file/d/121Kb1zojsi4w7PHxEP-qnLA8AWmwZA_M/view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10" Type="http://schemas.openxmlformats.org/officeDocument/2006/relationships/image" Target="../media/image14.png"/><Relationship Id="rId4" Type="http://schemas.openxmlformats.org/officeDocument/2006/relationships/image" Target="../media/image31.jp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6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image" Target="../media/image20.png"/><Relationship Id="rId10" Type="http://schemas.openxmlformats.org/officeDocument/2006/relationships/image" Target="../media/image50.jpeg"/><Relationship Id="rId4" Type="http://schemas.openxmlformats.org/officeDocument/2006/relationships/image" Target="../media/image45.png"/><Relationship Id="rId9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6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14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8.jpg"/><Relationship Id="rId4" Type="http://schemas.openxmlformats.org/officeDocument/2006/relationships/image" Target="../media/image62.png"/><Relationship Id="rId9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19000" y="126813"/>
            <a:ext cx="8706000" cy="4824750"/>
          </a:xfrm>
          <a:prstGeom prst="roundRect">
            <a:avLst>
              <a:gd name="adj" fmla="val 16667"/>
            </a:avLst>
          </a:prstGeom>
          <a:solidFill>
            <a:srgbClr val="EEEEEE">
              <a:alpha val="0"/>
            </a:srgbClr>
          </a:solidFill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 amt="84000"/>
          </a:blip>
          <a:srcRect l="11402"/>
          <a:stretch/>
        </p:blipFill>
        <p:spPr>
          <a:xfrm>
            <a:off x="4956800" y="455350"/>
            <a:ext cx="3764051" cy="4248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1894650" y="1263574"/>
            <a:ext cx="2203895" cy="105432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882891"/>
                </a:solidFill>
                <a:latin typeface="Kalam"/>
              </a:rPr>
              <a:t>Hope</a:t>
            </a:r>
          </a:p>
        </p:txBody>
      </p:sp>
      <p:sp>
        <p:nvSpPr>
          <p:cNvPr id="57" name="Google Shape;57;p13"/>
          <p:cNvSpPr/>
          <p:nvPr/>
        </p:nvSpPr>
        <p:spPr>
          <a:xfrm>
            <a:off x="379850" y="2477776"/>
            <a:ext cx="5063027" cy="9099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1C232"/>
                </a:solidFill>
                <a:latin typeface="Kalam"/>
              </a:rPr>
              <a:t>for tomorrow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4"/>
          <p:cNvPicPr preferRelativeResize="0"/>
          <p:nvPr/>
        </p:nvPicPr>
        <p:blipFill rotWithShape="1">
          <a:blip r:embed="rId4">
            <a:alphaModFix/>
          </a:blip>
          <a:srcRect l="12064" t="23438" r="27253" b="18591"/>
          <a:stretch/>
        </p:blipFill>
        <p:spPr>
          <a:xfrm>
            <a:off x="2552270" y="457200"/>
            <a:ext cx="5332269" cy="306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4"/>
          <p:cNvPicPr preferRelativeResize="0"/>
          <p:nvPr/>
        </p:nvPicPr>
        <p:blipFill rotWithShape="1">
          <a:blip r:embed="rId5">
            <a:alphaModFix/>
          </a:blip>
          <a:srcRect l="12506" t="43819" r="27398" b="28371"/>
          <a:stretch/>
        </p:blipFill>
        <p:spPr>
          <a:xfrm>
            <a:off x="2599957" y="3257774"/>
            <a:ext cx="5282319" cy="148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482" y="210158"/>
            <a:ext cx="1337817" cy="1277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5" title="Pandora's Box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828" y="314325"/>
            <a:ext cx="890663" cy="8906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pic>
        <p:nvPicPr>
          <p:cNvPr id="238" name="Google Shape;23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2275" y="1396850"/>
            <a:ext cx="2399451" cy="239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5"/>
          <p:cNvPicPr preferRelativeResize="0"/>
          <p:nvPr/>
        </p:nvPicPr>
        <p:blipFill rotWithShape="1">
          <a:blip r:embed="rId7">
            <a:alphaModFix/>
          </a:blip>
          <a:srcRect l="7415" t="48146" r="48579" b="7009"/>
          <a:stretch/>
        </p:blipFill>
        <p:spPr>
          <a:xfrm>
            <a:off x="1652300" y="1670399"/>
            <a:ext cx="1349875" cy="1470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 txBox="1"/>
          <p:nvPr/>
        </p:nvSpPr>
        <p:spPr>
          <a:xfrm>
            <a:off x="1437275" y="3349900"/>
            <a:ext cx="2150400" cy="48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Listen to </a:t>
            </a:r>
            <a:r>
              <a:rPr lang="es-419" sz="1700" b="1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700" b="1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700" b="1" dirty="0" err="1" smtClean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myth</a:t>
            </a:r>
            <a:r>
              <a:rPr lang="es-419" sz="1700" b="1" dirty="0" smtClean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…  </a:t>
            </a:r>
            <a:endParaRPr sz="1700" dirty="0"/>
          </a:p>
        </p:txBody>
      </p:sp>
      <p:sp>
        <p:nvSpPr>
          <p:cNvPr id="241" name="Google Shape;241;p25"/>
          <p:cNvSpPr txBox="1"/>
          <p:nvPr/>
        </p:nvSpPr>
        <p:spPr>
          <a:xfrm>
            <a:off x="5967650" y="3362128"/>
            <a:ext cx="2150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 b="1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… and </a:t>
            </a:r>
            <a:r>
              <a:rPr lang="es-419" sz="1700" b="1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write</a:t>
            </a:r>
            <a:r>
              <a:rPr lang="es-419" sz="1700" b="1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a </a:t>
            </a:r>
            <a:r>
              <a:rPr lang="es-419" sz="1700" b="1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cross</a:t>
            </a:r>
            <a:r>
              <a:rPr lang="es-419" sz="1700" b="1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  </a:t>
            </a:r>
            <a:r>
              <a:rPr lang="es-419" b="1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   </a:t>
            </a:r>
            <a:endParaRPr sz="1700" dirty="0"/>
          </a:p>
        </p:txBody>
      </p:sp>
      <p:sp>
        <p:nvSpPr>
          <p:cNvPr id="242" name="Google Shape;242;p25"/>
          <p:cNvSpPr/>
          <p:nvPr/>
        </p:nvSpPr>
        <p:spPr>
          <a:xfrm>
            <a:off x="3191925" y="2401475"/>
            <a:ext cx="309600" cy="17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5"/>
          <p:cNvSpPr/>
          <p:nvPr/>
        </p:nvSpPr>
        <p:spPr>
          <a:xfrm>
            <a:off x="5812850" y="2410350"/>
            <a:ext cx="309600" cy="17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4" name="Google Shape;244;p25"/>
          <p:cNvPicPr preferRelativeResize="0"/>
          <p:nvPr/>
        </p:nvPicPr>
        <p:blipFill rotWithShape="1">
          <a:blip r:embed="rId8">
            <a:alphaModFix/>
          </a:blip>
          <a:srcRect l="68851" t="25038" r="9368" b="24309"/>
          <a:stretch/>
        </p:blipFill>
        <p:spPr>
          <a:xfrm rot="4731548">
            <a:off x="3423050" y="3784849"/>
            <a:ext cx="771487" cy="96659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5"/>
          <p:cNvSpPr/>
          <p:nvPr/>
        </p:nvSpPr>
        <p:spPr>
          <a:xfrm>
            <a:off x="3939175" y="3760500"/>
            <a:ext cx="309600" cy="283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5"/>
          <p:cNvSpPr/>
          <p:nvPr/>
        </p:nvSpPr>
        <p:spPr>
          <a:xfrm>
            <a:off x="4153525" y="4252100"/>
            <a:ext cx="204000" cy="2481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5"/>
          <p:cNvSpPr/>
          <p:nvPr/>
        </p:nvSpPr>
        <p:spPr>
          <a:xfrm>
            <a:off x="6273001" y="1813600"/>
            <a:ext cx="682500" cy="686400"/>
          </a:xfrm>
          <a:prstGeom prst="mathMultiply">
            <a:avLst>
              <a:gd name="adj1" fmla="val 8439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5"/>
          <p:cNvSpPr/>
          <p:nvPr/>
        </p:nvSpPr>
        <p:spPr>
          <a:xfrm>
            <a:off x="6848726" y="1807462"/>
            <a:ext cx="682500" cy="686400"/>
          </a:xfrm>
          <a:prstGeom prst="mathMultiply">
            <a:avLst>
              <a:gd name="adj1" fmla="val 8439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"/>
          <p:cNvSpPr/>
          <p:nvPr/>
        </p:nvSpPr>
        <p:spPr>
          <a:xfrm>
            <a:off x="6609551" y="2401475"/>
            <a:ext cx="682500" cy="686400"/>
          </a:xfrm>
          <a:prstGeom prst="mathMultiply">
            <a:avLst>
              <a:gd name="adj1" fmla="val 8439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6"/>
          <p:cNvPicPr preferRelativeResize="0"/>
          <p:nvPr/>
        </p:nvPicPr>
        <p:blipFill rotWithShape="1">
          <a:blip r:embed="rId4">
            <a:alphaModFix/>
          </a:blip>
          <a:srcRect l="12034" t="20510" r="33094" b="5820"/>
          <a:stretch/>
        </p:blipFill>
        <p:spPr>
          <a:xfrm rot="271264">
            <a:off x="1254296" y="1474448"/>
            <a:ext cx="3361161" cy="25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6"/>
          <p:cNvPicPr preferRelativeResize="0"/>
          <p:nvPr/>
        </p:nvPicPr>
        <p:blipFill rotWithShape="1">
          <a:blip r:embed="rId5">
            <a:alphaModFix/>
          </a:blip>
          <a:srcRect l="11652" t="25047" r="33593" b="5028"/>
          <a:stretch/>
        </p:blipFill>
        <p:spPr>
          <a:xfrm rot="263272">
            <a:off x="4905434" y="1104558"/>
            <a:ext cx="3131410" cy="251138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6"/>
          <p:cNvSpPr txBox="1"/>
          <p:nvPr/>
        </p:nvSpPr>
        <p:spPr>
          <a:xfrm rot="214068">
            <a:off x="2262988" y="988530"/>
            <a:ext cx="1634267" cy="400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9900FF"/>
                </a:solidFill>
                <a:latin typeface="Candara"/>
                <a:ea typeface="Candara"/>
                <a:cs typeface="Candara"/>
                <a:sym typeface="Candara"/>
              </a:rPr>
              <a:t>Pandora’s Box</a:t>
            </a:r>
            <a:endParaRPr b="1">
              <a:solidFill>
                <a:srgbClr val="9900FF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61" name="Google Shape;261;p26"/>
          <p:cNvPicPr preferRelativeResize="0"/>
          <p:nvPr/>
        </p:nvPicPr>
        <p:blipFill rotWithShape="1">
          <a:blip r:embed="rId6">
            <a:alphaModFix/>
          </a:blip>
          <a:srcRect l="8650" t="5837" r="11261" b="18947"/>
          <a:stretch/>
        </p:blipFill>
        <p:spPr>
          <a:xfrm rot="14">
            <a:off x="5962649" y="3563177"/>
            <a:ext cx="796198" cy="747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54270">
            <a:off x="7231501" y="3600125"/>
            <a:ext cx="673849" cy="67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DE05070-3A3F-F430-05FC-07CA52221E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072" y="481705"/>
            <a:ext cx="864219" cy="864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7"/>
          <p:cNvPicPr preferRelativeResize="0"/>
          <p:nvPr/>
        </p:nvPicPr>
        <p:blipFill rotWithShape="1">
          <a:blip r:embed="rId4">
            <a:alphaModFix/>
          </a:blip>
          <a:srcRect l="12064" t="23438" r="27253" b="18591"/>
          <a:stretch/>
        </p:blipFill>
        <p:spPr>
          <a:xfrm>
            <a:off x="2075778" y="336431"/>
            <a:ext cx="5696621" cy="318414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0" name="Google Shape;270;p27"/>
          <p:cNvPicPr preferRelativeResize="0"/>
          <p:nvPr/>
        </p:nvPicPr>
        <p:blipFill rotWithShape="1">
          <a:blip r:embed="rId5">
            <a:alphaModFix/>
          </a:blip>
          <a:srcRect l="12506" t="43819" r="27398" b="28371"/>
          <a:stretch/>
        </p:blipFill>
        <p:spPr>
          <a:xfrm>
            <a:off x="2099629" y="3207885"/>
            <a:ext cx="5643258" cy="1542468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7"/>
          <p:cNvSpPr/>
          <p:nvPr/>
        </p:nvSpPr>
        <p:spPr>
          <a:xfrm>
            <a:off x="3528201" y="4370139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01</a:t>
            </a:r>
            <a:endParaRPr>
              <a:solidFill>
                <a:srgbClr val="FF00FF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2" name="Google Shape;272;p27"/>
          <p:cNvSpPr/>
          <p:nvPr/>
        </p:nvSpPr>
        <p:spPr>
          <a:xfrm>
            <a:off x="3530758" y="1494119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06</a:t>
            </a:r>
            <a:endParaRPr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3" name="Google Shape;273;p27"/>
          <p:cNvSpPr/>
          <p:nvPr/>
        </p:nvSpPr>
        <p:spPr>
          <a:xfrm>
            <a:off x="5088658" y="1494094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03</a:t>
            </a:r>
            <a:endParaRPr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4" name="Google Shape;274;p27"/>
          <p:cNvSpPr/>
          <p:nvPr/>
        </p:nvSpPr>
        <p:spPr>
          <a:xfrm>
            <a:off x="7125444" y="1494094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07</a:t>
            </a:r>
            <a:endParaRPr>
              <a:solidFill>
                <a:srgbClr val="FF00FF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5" name="Google Shape;275;p27"/>
          <p:cNvSpPr/>
          <p:nvPr/>
        </p:nvSpPr>
        <p:spPr>
          <a:xfrm>
            <a:off x="5214026" y="4370139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09</a:t>
            </a:r>
            <a:endParaRPr b="1"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6" name="Google Shape;276;p27"/>
          <p:cNvSpPr/>
          <p:nvPr/>
        </p:nvSpPr>
        <p:spPr>
          <a:xfrm>
            <a:off x="7055124" y="4370139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02</a:t>
            </a:r>
            <a:endParaRPr>
              <a:solidFill>
                <a:srgbClr val="FF00FF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7" name="Google Shape;277;p27"/>
          <p:cNvSpPr/>
          <p:nvPr/>
        </p:nvSpPr>
        <p:spPr>
          <a:xfrm>
            <a:off x="3496263" y="2858796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08</a:t>
            </a:r>
            <a:endParaRPr>
              <a:solidFill>
                <a:srgbClr val="FF00FF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8" name="Google Shape;278;p27"/>
          <p:cNvSpPr/>
          <p:nvPr/>
        </p:nvSpPr>
        <p:spPr>
          <a:xfrm>
            <a:off x="5317918" y="2867422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05</a:t>
            </a:r>
            <a:endParaRPr>
              <a:solidFill>
                <a:srgbClr val="FF00FF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9" name="Google Shape;279;p27"/>
          <p:cNvSpPr/>
          <p:nvPr/>
        </p:nvSpPr>
        <p:spPr>
          <a:xfrm>
            <a:off x="7046493" y="2867422"/>
            <a:ext cx="519555" cy="3623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04</a:t>
            </a:r>
            <a:endParaRPr dirty="0">
              <a:solidFill>
                <a:srgbClr val="FF00FF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80" name="Google Shape;280;p27"/>
          <p:cNvSpPr/>
          <p:nvPr/>
        </p:nvSpPr>
        <p:spPr>
          <a:xfrm>
            <a:off x="2470159" y="153903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PANDORA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1" name="Google Shape;281;p27"/>
          <p:cNvSpPr/>
          <p:nvPr/>
        </p:nvSpPr>
        <p:spPr>
          <a:xfrm>
            <a:off x="4070359" y="153903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ZEUS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2" name="Google Shape;282;p27"/>
          <p:cNvSpPr/>
          <p:nvPr/>
        </p:nvSpPr>
        <p:spPr>
          <a:xfrm>
            <a:off x="5996920" y="153903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>
                <a:latin typeface="Candara"/>
                <a:ea typeface="Candara"/>
                <a:cs typeface="Candara"/>
                <a:sym typeface="Candara"/>
              </a:rPr>
              <a:t>HORRIBLE THINGS</a:t>
            </a:r>
            <a:endParaRPr sz="10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3" name="Google Shape;283;p27"/>
          <p:cNvSpPr/>
          <p:nvPr/>
        </p:nvSpPr>
        <p:spPr>
          <a:xfrm>
            <a:off x="2435664" y="2903845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PEOPLE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4" name="Google Shape;284;p27"/>
          <p:cNvSpPr/>
          <p:nvPr/>
        </p:nvSpPr>
        <p:spPr>
          <a:xfrm>
            <a:off x="4263819" y="291247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EPIMETHEUS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5" name="Google Shape;285;p27"/>
          <p:cNvSpPr/>
          <p:nvPr/>
        </p:nvSpPr>
        <p:spPr>
          <a:xfrm>
            <a:off x="5996469" y="290054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THE BOX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6" name="Google Shape;286;p27"/>
          <p:cNvSpPr/>
          <p:nvPr/>
        </p:nvSpPr>
        <p:spPr>
          <a:xfrm>
            <a:off x="2458527" y="441530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ZEUS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7" name="Google Shape;287;p27"/>
          <p:cNvSpPr/>
          <p:nvPr/>
        </p:nvSpPr>
        <p:spPr>
          <a:xfrm>
            <a:off x="4204677" y="4415301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>
                <a:latin typeface="Candara"/>
                <a:ea typeface="Candara"/>
                <a:cs typeface="Candara"/>
                <a:sym typeface="Candara"/>
              </a:rPr>
              <a:t>PEOPLE</a:t>
            </a:r>
            <a:endParaRPr sz="10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88" name="Google Shape;288;p27"/>
          <p:cNvSpPr/>
          <p:nvPr/>
        </p:nvSpPr>
        <p:spPr>
          <a:xfrm>
            <a:off x="6030128" y="4395826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000" b="1" dirty="0">
                <a:latin typeface="Candara"/>
                <a:ea typeface="Candara"/>
                <a:cs typeface="Candara"/>
                <a:sym typeface="Candara"/>
              </a:rPr>
              <a:t>ZEUS</a:t>
            </a:r>
            <a:endParaRPr sz="1000" b="1" dirty="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3DE05070-3A3F-F430-05FC-07CA52221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072" y="481705"/>
            <a:ext cx="864219" cy="864219"/>
          </a:xfrm>
          <a:prstGeom prst="rect">
            <a:avLst/>
          </a:prstGeom>
        </p:spPr>
      </p:pic>
      <p:pic>
        <p:nvPicPr>
          <p:cNvPr id="24" name="Google Shape;236;p25" title="Pandora's Box.mp3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7625" y="1418370"/>
            <a:ext cx="890663" cy="8906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8"/>
          <p:cNvSpPr txBox="1"/>
          <p:nvPr/>
        </p:nvSpPr>
        <p:spPr>
          <a:xfrm>
            <a:off x="1735245" y="1041460"/>
            <a:ext cx="6622758" cy="355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Epimetheus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is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Pandora ‘s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brother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.                                                      ………………………..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Epimetheus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made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a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special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woman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.                                                   ………………………..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Prometheus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married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Pandora.                                                             ……………………….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Epimetheus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gave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Pandora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box.                                                     ……………………….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Prometheus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told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Pandora: “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Don’t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open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box!”                         ……………………….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Zeus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opened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box.                                                                               ……………………….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Positive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things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came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out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of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box.                                                   ……………………….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ndara"/>
              <a:buAutoNum type="alphaUcParenR"/>
            </a:pP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Epimetheus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300" dirty="0" err="1">
                <a:latin typeface="Candara"/>
                <a:ea typeface="Candara"/>
                <a:cs typeface="Candara"/>
                <a:sym typeface="Candara"/>
              </a:rPr>
              <a:t>had</a:t>
            </a:r>
            <a:r>
              <a:rPr lang="es-419" sz="1300" dirty="0">
                <a:latin typeface="Candara"/>
                <a:ea typeface="Candara"/>
                <a:cs typeface="Candara"/>
                <a:sym typeface="Candara"/>
              </a:rPr>
              <a:t> hope.                                                                             ………………………..</a:t>
            </a:r>
            <a:endParaRPr sz="1300" dirty="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97" name="Google Shape;297;p28" title="Pandora's Box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8850" y="213613"/>
            <a:ext cx="890663" cy="8906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0" name="Google Shape;300;p28"/>
          <p:cNvCxnSpPr/>
          <p:nvPr/>
        </p:nvCxnSpPr>
        <p:spPr>
          <a:xfrm>
            <a:off x="4142315" y="1770651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1" name="Google Shape;301;p28"/>
          <p:cNvSpPr/>
          <p:nvPr/>
        </p:nvSpPr>
        <p:spPr>
          <a:xfrm>
            <a:off x="6699340" y="1671835"/>
            <a:ext cx="1419202" cy="1661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HUSBAND</a:t>
            </a:r>
          </a:p>
        </p:txBody>
      </p:sp>
      <p:cxnSp>
        <p:nvCxnSpPr>
          <p:cNvPr id="302" name="Google Shape;302;p28"/>
          <p:cNvCxnSpPr/>
          <p:nvPr/>
        </p:nvCxnSpPr>
        <p:spPr>
          <a:xfrm>
            <a:off x="2441200" y="2063024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3" name="Google Shape;303;p28"/>
          <p:cNvSpPr/>
          <p:nvPr/>
        </p:nvSpPr>
        <p:spPr>
          <a:xfrm>
            <a:off x="6731588" y="1960512"/>
            <a:ext cx="774354" cy="1661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ZEUS</a:t>
            </a:r>
          </a:p>
        </p:txBody>
      </p:sp>
      <p:sp>
        <p:nvSpPr>
          <p:cNvPr id="304" name="Google Shape;304;p28"/>
          <p:cNvSpPr/>
          <p:nvPr/>
        </p:nvSpPr>
        <p:spPr>
          <a:xfrm>
            <a:off x="6692174" y="2229600"/>
            <a:ext cx="1900824" cy="1661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EPIMETHEUS</a:t>
            </a:r>
          </a:p>
        </p:txBody>
      </p:sp>
      <p:sp>
        <p:nvSpPr>
          <p:cNvPr id="305" name="Google Shape;305;p28"/>
          <p:cNvSpPr/>
          <p:nvPr/>
        </p:nvSpPr>
        <p:spPr>
          <a:xfrm>
            <a:off x="6738159" y="2502660"/>
            <a:ext cx="774354" cy="1661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ZEUS</a:t>
            </a:r>
          </a:p>
        </p:txBody>
      </p:sp>
      <p:sp>
        <p:nvSpPr>
          <p:cNvPr id="306" name="Google Shape;306;p28"/>
          <p:cNvSpPr/>
          <p:nvPr/>
        </p:nvSpPr>
        <p:spPr>
          <a:xfrm>
            <a:off x="6703759" y="2770883"/>
            <a:ext cx="774354" cy="1661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ZEUS</a:t>
            </a:r>
          </a:p>
        </p:txBody>
      </p:sp>
      <p:sp>
        <p:nvSpPr>
          <p:cNvPr id="307" name="Google Shape;307;p28"/>
          <p:cNvSpPr/>
          <p:nvPr/>
        </p:nvSpPr>
        <p:spPr>
          <a:xfrm>
            <a:off x="6703759" y="3060933"/>
            <a:ext cx="1430840" cy="1663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PANDORA</a:t>
            </a:r>
          </a:p>
        </p:txBody>
      </p:sp>
      <p:sp>
        <p:nvSpPr>
          <p:cNvPr id="308" name="Google Shape;308;p28"/>
          <p:cNvSpPr/>
          <p:nvPr/>
        </p:nvSpPr>
        <p:spPr>
          <a:xfrm>
            <a:off x="6703759" y="3365733"/>
            <a:ext cx="1485746" cy="1663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HORRIBLE</a:t>
            </a:r>
          </a:p>
        </p:txBody>
      </p:sp>
      <p:sp>
        <p:nvSpPr>
          <p:cNvPr id="309" name="Google Shape;309;p28"/>
          <p:cNvSpPr/>
          <p:nvPr/>
        </p:nvSpPr>
        <p:spPr>
          <a:xfrm>
            <a:off x="6703759" y="3670533"/>
            <a:ext cx="1155116" cy="1663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9900"/>
                </a:solidFill>
                <a:latin typeface="Arial"/>
              </a:rPr>
              <a:t>PEOPLE</a:t>
            </a:r>
          </a:p>
        </p:txBody>
      </p:sp>
      <p:cxnSp>
        <p:nvCxnSpPr>
          <p:cNvPr id="310" name="Google Shape;310;p28"/>
          <p:cNvCxnSpPr/>
          <p:nvPr/>
        </p:nvCxnSpPr>
        <p:spPr>
          <a:xfrm>
            <a:off x="2469896" y="2363249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1" name="Google Shape;311;p28"/>
          <p:cNvCxnSpPr/>
          <p:nvPr/>
        </p:nvCxnSpPr>
        <p:spPr>
          <a:xfrm>
            <a:off x="2441200" y="2658975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2" name="Google Shape;312;p28"/>
          <p:cNvCxnSpPr/>
          <p:nvPr/>
        </p:nvCxnSpPr>
        <p:spPr>
          <a:xfrm>
            <a:off x="2365000" y="2970625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3" name="Google Shape;313;p28"/>
          <p:cNvCxnSpPr/>
          <p:nvPr/>
        </p:nvCxnSpPr>
        <p:spPr>
          <a:xfrm>
            <a:off x="2382121" y="3274179"/>
            <a:ext cx="254380" cy="214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" name="Google Shape;314;p28"/>
          <p:cNvCxnSpPr/>
          <p:nvPr/>
        </p:nvCxnSpPr>
        <p:spPr>
          <a:xfrm>
            <a:off x="2348807" y="3563155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5" name="Google Shape;315;p28"/>
          <p:cNvCxnSpPr/>
          <p:nvPr/>
        </p:nvCxnSpPr>
        <p:spPr>
          <a:xfrm>
            <a:off x="2400875" y="3851156"/>
            <a:ext cx="533400" cy="870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16" name="Google Shape;316;p28"/>
          <p:cNvPicPr preferRelativeResize="0"/>
          <p:nvPr/>
        </p:nvPicPr>
        <p:blipFill rotWithShape="1">
          <a:blip r:embed="rId6">
            <a:alphaModFix/>
          </a:blip>
          <a:srcRect l="13112" t="10139" r="16396" b="6618"/>
          <a:stretch/>
        </p:blipFill>
        <p:spPr>
          <a:xfrm>
            <a:off x="4607550" y="3441012"/>
            <a:ext cx="1419200" cy="148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374" y="276488"/>
            <a:ext cx="1072989" cy="1024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9"/>
          <p:cNvSpPr txBox="1"/>
          <p:nvPr/>
        </p:nvSpPr>
        <p:spPr>
          <a:xfrm>
            <a:off x="2423694" y="512088"/>
            <a:ext cx="4789030" cy="57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 b="1" dirty="0">
                <a:solidFill>
                  <a:schemeClr val="accent5">
                    <a:lumMod val="50000"/>
                  </a:schemeClr>
                </a:solidFill>
                <a:latin typeface="Candara"/>
                <a:ea typeface="Candara"/>
                <a:cs typeface="Candara"/>
                <a:sym typeface="Candara"/>
              </a:rPr>
              <a:t>WHAT CAME OUT OF THE BOX?</a:t>
            </a:r>
            <a:endParaRPr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25" name="Google Shape;325;p29"/>
          <p:cNvPicPr preferRelativeResize="0"/>
          <p:nvPr/>
        </p:nvPicPr>
        <p:blipFill rotWithShape="1">
          <a:blip r:embed="rId4">
            <a:alphaModFix/>
          </a:blip>
          <a:srcRect t="12469" r="6959" b="12462"/>
          <a:stretch/>
        </p:blipFill>
        <p:spPr>
          <a:xfrm>
            <a:off x="1767518" y="1432937"/>
            <a:ext cx="1116475" cy="83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9" descr="Resultado de imagen para angry emoticon"/>
          <p:cNvPicPr preferRelativeResize="0"/>
          <p:nvPr/>
        </p:nvPicPr>
        <p:blipFill rotWithShape="1">
          <a:blip r:embed="rId5">
            <a:alphaModFix/>
          </a:blip>
          <a:srcRect t="5076" b="31789"/>
          <a:stretch/>
        </p:blipFill>
        <p:spPr>
          <a:xfrm>
            <a:off x="4060843" y="1374275"/>
            <a:ext cx="1566927" cy="83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/>
          <p:cNvPicPr preferRelativeResize="0"/>
          <p:nvPr/>
        </p:nvPicPr>
        <p:blipFill rotWithShape="1">
          <a:blip r:embed="rId6">
            <a:alphaModFix/>
          </a:blip>
          <a:srcRect l="8900" r="9593" b="8088"/>
          <a:stretch/>
        </p:blipFill>
        <p:spPr>
          <a:xfrm>
            <a:off x="6401731" y="1243787"/>
            <a:ext cx="1306825" cy="11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/>
          <p:cNvPicPr preferRelativeResize="0"/>
          <p:nvPr/>
        </p:nvPicPr>
        <p:blipFill rotWithShape="1">
          <a:blip r:embed="rId7">
            <a:alphaModFix/>
          </a:blip>
          <a:srcRect l="4482" t="18620" r="31399"/>
          <a:stretch/>
        </p:blipFill>
        <p:spPr>
          <a:xfrm>
            <a:off x="1904693" y="2939987"/>
            <a:ext cx="1116475" cy="11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60156" y="2822662"/>
            <a:ext cx="1306850" cy="121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9"/>
          <p:cNvPicPr preferRelativeResize="0"/>
          <p:nvPr/>
        </p:nvPicPr>
        <p:blipFill rotWithShape="1">
          <a:blip r:embed="rId9">
            <a:alphaModFix/>
          </a:blip>
          <a:srcRect l="19601" t="16179" r="18272" b="14742"/>
          <a:stretch/>
        </p:blipFill>
        <p:spPr>
          <a:xfrm>
            <a:off x="6596343" y="3079356"/>
            <a:ext cx="1116475" cy="921092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9"/>
          <p:cNvSpPr/>
          <p:nvPr/>
        </p:nvSpPr>
        <p:spPr>
          <a:xfrm>
            <a:off x="1587280" y="2392275"/>
            <a:ext cx="1616748" cy="2938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A) SICKNESS</a:t>
            </a:r>
          </a:p>
        </p:txBody>
      </p:sp>
      <p:sp>
        <p:nvSpPr>
          <p:cNvPr id="332" name="Google Shape;332;p29"/>
          <p:cNvSpPr/>
          <p:nvPr/>
        </p:nvSpPr>
        <p:spPr>
          <a:xfrm>
            <a:off x="4168100" y="2371262"/>
            <a:ext cx="1207415" cy="2938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B) ANGER</a:t>
            </a:r>
          </a:p>
        </p:txBody>
      </p:sp>
      <p:sp>
        <p:nvSpPr>
          <p:cNvPr id="333" name="Google Shape;333;p29"/>
          <p:cNvSpPr/>
          <p:nvPr/>
        </p:nvSpPr>
        <p:spPr>
          <a:xfrm>
            <a:off x="6473943" y="2371262"/>
            <a:ext cx="1162391" cy="2938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C) DEATH</a:t>
            </a:r>
          </a:p>
        </p:txBody>
      </p:sp>
      <p:sp>
        <p:nvSpPr>
          <p:cNvPr id="334" name="Google Shape;334;p29"/>
          <p:cNvSpPr/>
          <p:nvPr/>
        </p:nvSpPr>
        <p:spPr>
          <a:xfrm>
            <a:off x="1767518" y="4153787"/>
            <a:ext cx="1545996" cy="2941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D) POVERTY</a:t>
            </a:r>
          </a:p>
        </p:txBody>
      </p:sp>
      <p:sp>
        <p:nvSpPr>
          <p:cNvPr id="335" name="Google Shape;335;p29"/>
          <p:cNvSpPr/>
          <p:nvPr/>
        </p:nvSpPr>
        <p:spPr>
          <a:xfrm>
            <a:off x="4201722" y="4153787"/>
            <a:ext cx="1023717" cy="2941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E) HOPE</a:t>
            </a:r>
          </a:p>
        </p:txBody>
      </p:sp>
      <p:sp>
        <p:nvSpPr>
          <p:cNvPr id="336" name="Google Shape;336;p29"/>
          <p:cNvSpPr/>
          <p:nvPr/>
        </p:nvSpPr>
        <p:spPr>
          <a:xfrm>
            <a:off x="6471501" y="4151437"/>
            <a:ext cx="1366157" cy="2941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70C0"/>
                </a:solidFill>
                <a:latin typeface="Arial"/>
              </a:rPr>
              <a:t>F) GHOSTS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374" y="323786"/>
            <a:ext cx="1072989" cy="1024217"/>
          </a:xfrm>
          <a:prstGeom prst="rect">
            <a:avLst/>
          </a:prstGeom>
        </p:spPr>
      </p:pic>
      <p:sp>
        <p:nvSpPr>
          <p:cNvPr id="17" name="Google Shape;388;p32"/>
          <p:cNvSpPr/>
          <p:nvPr/>
        </p:nvSpPr>
        <p:spPr>
          <a:xfrm>
            <a:off x="6729424" y="3954416"/>
            <a:ext cx="966600" cy="688200"/>
          </a:xfrm>
          <a:prstGeom prst="mathMultiply">
            <a:avLst>
              <a:gd name="adj1" fmla="val 8439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30" descr="Resultado de imagen para treasure box drawing"/>
          <p:cNvPicPr preferRelativeResize="0"/>
          <p:nvPr/>
        </p:nvPicPr>
        <p:blipFill rotWithShape="1">
          <a:blip r:embed="rId4">
            <a:alphaModFix/>
          </a:blip>
          <a:srcRect t="4644" b="4644"/>
          <a:stretch/>
        </p:blipFill>
        <p:spPr>
          <a:xfrm>
            <a:off x="3401154" y="2722314"/>
            <a:ext cx="1678369" cy="107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0" descr="Resultado de imagen para key drawi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9100" y="2899062"/>
            <a:ext cx="1605619" cy="96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0"/>
          <p:cNvSpPr txBox="1"/>
          <p:nvPr/>
        </p:nvSpPr>
        <p:spPr>
          <a:xfrm>
            <a:off x="1392300" y="874986"/>
            <a:ext cx="6359400" cy="1977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9144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ndara"/>
              <a:buAutoNum type="alphaUcParenR"/>
            </a:pP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“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Take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this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box and </a:t>
            </a:r>
            <a:r>
              <a:rPr lang="es-419" sz="1600" b="1" dirty="0" err="1">
                <a:latin typeface="Candara"/>
                <a:ea typeface="Candara"/>
                <a:cs typeface="Candara"/>
                <a:sym typeface="Candara"/>
              </a:rPr>
              <a:t>keep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b="1" dirty="0" smtClean="0">
                <a:latin typeface="Candara"/>
                <a:ea typeface="Candara"/>
                <a:cs typeface="Candara"/>
                <a:sym typeface="Candara"/>
              </a:rPr>
              <a:t>IT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b="1" dirty="0" err="1">
                <a:latin typeface="Candara"/>
                <a:ea typeface="Candara"/>
                <a:cs typeface="Candara"/>
                <a:sym typeface="Candara"/>
              </a:rPr>
              <a:t>safe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”,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said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Zeus. 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“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You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must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never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open </a:t>
            </a:r>
            <a:r>
              <a:rPr lang="es-419" sz="1600" b="1" dirty="0" err="1">
                <a:latin typeface="Candara"/>
                <a:ea typeface="Candara"/>
                <a:cs typeface="Candara"/>
                <a:sym typeface="Candara"/>
              </a:rPr>
              <a:t>it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”. (line ….)</a:t>
            </a:r>
            <a:endParaRPr sz="1600" dirty="0">
              <a:latin typeface="Candara"/>
              <a:ea typeface="Candara"/>
              <a:cs typeface="Candara"/>
              <a:sym typeface="Candara"/>
            </a:endParaRPr>
          </a:p>
          <a:p>
            <a:pPr marL="9144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ndara"/>
              <a:buAutoNum type="alphaUcParenR"/>
            </a:pP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…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more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she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b="1" dirty="0" err="1">
                <a:latin typeface="Candara"/>
                <a:ea typeface="Candara"/>
                <a:cs typeface="Candara"/>
                <a:sym typeface="Candara"/>
              </a:rPr>
              <a:t>thought</a:t>
            </a:r>
            <a:r>
              <a:rPr lang="es-419" sz="1600" b="1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b="1" dirty="0" err="1">
                <a:latin typeface="Candara"/>
                <a:ea typeface="Candara"/>
                <a:cs typeface="Candara"/>
                <a:sym typeface="Candara"/>
              </a:rPr>
              <a:t>about</a:t>
            </a:r>
            <a:r>
              <a:rPr lang="es-419" sz="1600" b="1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b="1" dirty="0" smtClean="0">
                <a:latin typeface="Candara"/>
                <a:ea typeface="Candara"/>
                <a:cs typeface="Candara"/>
                <a:sym typeface="Candara"/>
              </a:rPr>
              <a:t>IT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,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the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more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she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wanted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to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know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what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was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in </a:t>
            </a:r>
            <a:r>
              <a:rPr lang="es-419" sz="1600" b="1" dirty="0" smtClean="0">
                <a:latin typeface="Candara"/>
                <a:ea typeface="Candara"/>
                <a:cs typeface="Candara"/>
                <a:sym typeface="Candara"/>
              </a:rPr>
              <a:t>IT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. (</a:t>
            </a:r>
            <a:r>
              <a:rPr lang="es-419" sz="1600" dirty="0" err="1" smtClean="0">
                <a:latin typeface="Candara"/>
                <a:ea typeface="Candara"/>
                <a:cs typeface="Candara"/>
                <a:sym typeface="Candara"/>
              </a:rPr>
              <a:t>lines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 …&amp; …)</a:t>
            </a:r>
            <a:endParaRPr sz="1600" dirty="0">
              <a:latin typeface="Candara"/>
              <a:ea typeface="Candara"/>
              <a:cs typeface="Candara"/>
              <a:sym typeface="Candara"/>
            </a:endParaRPr>
          </a:p>
          <a:p>
            <a:pPr marL="9144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ndara"/>
              <a:buAutoNum type="alphaUcParenR"/>
            </a:pP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She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latin typeface="Candara"/>
                <a:ea typeface="Candara"/>
                <a:cs typeface="Candara"/>
                <a:sym typeface="Candara"/>
              </a:rPr>
              <a:t>opened</a:t>
            </a:r>
            <a:r>
              <a:rPr lang="es-419" sz="1600" dirty="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b="1" dirty="0" smtClean="0">
                <a:latin typeface="Candara"/>
                <a:ea typeface="Candara"/>
                <a:cs typeface="Candara"/>
                <a:sym typeface="Candara"/>
              </a:rPr>
              <a:t>IT</a:t>
            </a:r>
            <a:r>
              <a:rPr lang="es-419" sz="1600" dirty="0" smtClean="0">
                <a:latin typeface="Candara"/>
                <a:ea typeface="Candara"/>
                <a:cs typeface="Candara"/>
                <a:sym typeface="Candara"/>
              </a:rPr>
              <a:t>. (line …)</a:t>
            </a:r>
            <a:endParaRPr sz="1600" dirty="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47" name="Google Shape;347;p30" descr="Resultado de imagen para ring drawing"/>
          <p:cNvPicPr preferRelativeResize="0"/>
          <p:nvPr/>
        </p:nvPicPr>
        <p:blipFill rotWithShape="1">
          <a:blip r:embed="rId6">
            <a:alphaModFix/>
          </a:blip>
          <a:srcRect t="8486" b="8478"/>
          <a:stretch/>
        </p:blipFill>
        <p:spPr>
          <a:xfrm>
            <a:off x="998970" y="2899050"/>
            <a:ext cx="1182606" cy="112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0"/>
          <p:cNvSpPr/>
          <p:nvPr/>
        </p:nvSpPr>
        <p:spPr>
          <a:xfrm>
            <a:off x="2287725" y="3096125"/>
            <a:ext cx="353400" cy="32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0"/>
          <p:cNvSpPr/>
          <p:nvPr/>
        </p:nvSpPr>
        <p:spPr>
          <a:xfrm>
            <a:off x="5188700" y="3096125"/>
            <a:ext cx="353400" cy="32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0"/>
          <p:cNvSpPr/>
          <p:nvPr/>
        </p:nvSpPr>
        <p:spPr>
          <a:xfrm>
            <a:off x="8089675" y="3016750"/>
            <a:ext cx="353400" cy="32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0"/>
          <p:cNvSpPr/>
          <p:nvPr/>
        </p:nvSpPr>
        <p:spPr>
          <a:xfrm flipH="1">
            <a:off x="736725" y="3931025"/>
            <a:ext cx="1858500" cy="32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0"/>
          <p:cNvSpPr txBox="1"/>
          <p:nvPr/>
        </p:nvSpPr>
        <p:spPr>
          <a:xfrm>
            <a:off x="690825" y="3894575"/>
            <a:ext cx="19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A) Some jewellery</a:t>
            </a:r>
            <a:endParaRPr/>
          </a:p>
        </p:txBody>
      </p:sp>
      <p:sp>
        <p:nvSpPr>
          <p:cNvPr id="353" name="Google Shape;353;p30"/>
          <p:cNvSpPr/>
          <p:nvPr/>
        </p:nvSpPr>
        <p:spPr>
          <a:xfrm>
            <a:off x="3524450" y="3931025"/>
            <a:ext cx="1950300" cy="32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0"/>
          <p:cNvSpPr/>
          <p:nvPr/>
        </p:nvSpPr>
        <p:spPr>
          <a:xfrm>
            <a:off x="6358075" y="3903375"/>
            <a:ext cx="1858500" cy="32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C) A key</a:t>
            </a:r>
            <a:endParaRPr/>
          </a:p>
        </p:txBody>
      </p:sp>
      <p:sp>
        <p:nvSpPr>
          <p:cNvPr id="355" name="Google Shape;355;p30"/>
          <p:cNvSpPr txBox="1"/>
          <p:nvPr/>
        </p:nvSpPr>
        <p:spPr>
          <a:xfrm>
            <a:off x="3460875" y="3866925"/>
            <a:ext cx="19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B)   The box</a:t>
            </a:r>
            <a:endParaRPr/>
          </a:p>
        </p:txBody>
      </p:sp>
      <p:pic>
        <p:nvPicPr>
          <p:cNvPr id="356" name="Google Shape;356;p30"/>
          <p:cNvPicPr preferRelativeResize="0"/>
          <p:nvPr/>
        </p:nvPicPr>
        <p:blipFill>
          <a:blip r:embed="rId7">
            <a:alphaModFix amt="71000"/>
          </a:blip>
          <a:stretch>
            <a:fillRect/>
          </a:stretch>
        </p:blipFill>
        <p:spPr>
          <a:xfrm>
            <a:off x="5317725" y="2899498"/>
            <a:ext cx="432916" cy="45465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374" y="276488"/>
            <a:ext cx="1072989" cy="102421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181576" y="490118"/>
            <a:ext cx="5448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What is “it” in these sentences from the story?</a:t>
            </a:r>
            <a:endParaRPr lang="en-US"/>
          </a:p>
        </p:txBody>
      </p:sp>
      <p:sp>
        <p:nvSpPr>
          <p:cNvPr id="17" name="Google Shape;275;p27"/>
          <p:cNvSpPr/>
          <p:nvPr/>
        </p:nvSpPr>
        <p:spPr>
          <a:xfrm>
            <a:off x="3584448" y="1396393"/>
            <a:ext cx="326363" cy="2766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 smtClean="0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9</a:t>
            </a:r>
            <a:endParaRPr sz="1200" b="1" dirty="0"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18" name="Google Shape;275;p27"/>
          <p:cNvSpPr/>
          <p:nvPr/>
        </p:nvSpPr>
        <p:spPr>
          <a:xfrm>
            <a:off x="4687824" y="2185380"/>
            <a:ext cx="337718" cy="2766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 dirty="0" smtClean="0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12</a:t>
            </a:r>
            <a:endParaRPr sz="900" b="1" dirty="0"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19" name="Google Shape;275;p27"/>
          <p:cNvSpPr/>
          <p:nvPr/>
        </p:nvSpPr>
        <p:spPr>
          <a:xfrm>
            <a:off x="5079523" y="2185380"/>
            <a:ext cx="326363" cy="2766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 dirty="0" smtClean="0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13</a:t>
            </a:r>
            <a:endParaRPr sz="900" b="1" dirty="0"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0" name="Google Shape;275;p27"/>
          <p:cNvSpPr/>
          <p:nvPr/>
        </p:nvSpPr>
        <p:spPr>
          <a:xfrm>
            <a:off x="4109662" y="2514291"/>
            <a:ext cx="326363" cy="2766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8828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 b="1" dirty="0" smtClean="0">
                <a:solidFill>
                  <a:srgbClr val="882891"/>
                </a:solidFill>
                <a:latin typeface="Coiny"/>
                <a:ea typeface="Coiny"/>
                <a:cs typeface="Coiny"/>
                <a:sym typeface="Coiny"/>
              </a:rPr>
              <a:t>16</a:t>
            </a:r>
            <a:endParaRPr sz="800" b="1" dirty="0">
              <a:solidFill>
                <a:srgbClr val="882891"/>
              </a:solidFill>
              <a:latin typeface="Coiny"/>
              <a:ea typeface="Coiny"/>
              <a:cs typeface="Coiny"/>
              <a:sym typeface="Coin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31072" t="35260" r="25119" b="13726"/>
          <a:stretch/>
        </p:blipFill>
        <p:spPr>
          <a:xfrm>
            <a:off x="1461198" y="154005"/>
            <a:ext cx="7541084" cy="493944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9170CC9-0FB3-23CA-5AFE-95E8CF93DB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196" t="16685" r="24313" b="17062"/>
          <a:stretch>
            <a:fillRect/>
          </a:stretch>
        </p:blipFill>
        <p:spPr>
          <a:xfrm>
            <a:off x="420417" y="290286"/>
            <a:ext cx="726212" cy="972165"/>
          </a:xfrm>
          <a:prstGeom prst="rect">
            <a:avLst/>
          </a:prstGeom>
        </p:spPr>
      </p:pic>
      <p:sp>
        <p:nvSpPr>
          <p:cNvPr id="17" name="Google Shape;189;p22"/>
          <p:cNvSpPr/>
          <p:nvPr/>
        </p:nvSpPr>
        <p:spPr>
          <a:xfrm>
            <a:off x="2083162" y="467216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9;p22"/>
          <p:cNvSpPr/>
          <p:nvPr/>
        </p:nvSpPr>
        <p:spPr>
          <a:xfrm>
            <a:off x="3534972" y="1890151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89;p22"/>
          <p:cNvSpPr/>
          <p:nvPr/>
        </p:nvSpPr>
        <p:spPr>
          <a:xfrm>
            <a:off x="3534972" y="3054008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89;p22"/>
          <p:cNvSpPr/>
          <p:nvPr/>
        </p:nvSpPr>
        <p:spPr>
          <a:xfrm>
            <a:off x="3727478" y="4073728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89;p22"/>
          <p:cNvSpPr/>
          <p:nvPr/>
        </p:nvSpPr>
        <p:spPr>
          <a:xfrm>
            <a:off x="6008665" y="824659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89;p22"/>
          <p:cNvSpPr/>
          <p:nvPr/>
        </p:nvSpPr>
        <p:spPr>
          <a:xfrm>
            <a:off x="7269575" y="2082656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89;p22"/>
          <p:cNvSpPr/>
          <p:nvPr/>
        </p:nvSpPr>
        <p:spPr>
          <a:xfrm>
            <a:off x="6037602" y="3491800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9900" t="28555" r="30700" b="13134"/>
          <a:stretch/>
        </p:blipFill>
        <p:spPr>
          <a:xfrm>
            <a:off x="1870737" y="199801"/>
            <a:ext cx="6931152" cy="460206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2D335-8379-96CB-B843-19249269E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57" y="270666"/>
            <a:ext cx="972429" cy="972429"/>
          </a:xfrm>
          <a:prstGeom prst="rect">
            <a:avLst/>
          </a:prstGeom>
        </p:spPr>
      </p:pic>
      <p:sp>
        <p:nvSpPr>
          <p:cNvPr id="9" name="Google Shape;280;p27"/>
          <p:cNvSpPr/>
          <p:nvPr/>
        </p:nvSpPr>
        <p:spPr>
          <a:xfrm>
            <a:off x="2438627" y="2075059"/>
            <a:ext cx="1376627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 b="1" dirty="0" smtClean="0">
                <a:latin typeface="Candara"/>
                <a:ea typeface="Candara"/>
                <a:cs typeface="Candara"/>
                <a:sym typeface="Candara"/>
              </a:rPr>
              <a:t>PENSABA EN ELLA</a:t>
            </a:r>
            <a:endParaRPr sz="11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0" name="Google Shape;280;p27"/>
          <p:cNvSpPr/>
          <p:nvPr/>
        </p:nvSpPr>
        <p:spPr>
          <a:xfrm>
            <a:off x="4672075" y="2075059"/>
            <a:ext cx="1481719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 b="1" dirty="0" smtClean="0">
                <a:latin typeface="Candara"/>
                <a:ea typeface="Candara"/>
                <a:cs typeface="Candara"/>
                <a:sym typeface="Candara"/>
              </a:rPr>
              <a:t>TENÍAN ESPERANZA</a:t>
            </a:r>
            <a:endParaRPr sz="11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1" name="Google Shape;280;p27"/>
          <p:cNvSpPr/>
          <p:nvPr/>
        </p:nvSpPr>
        <p:spPr>
          <a:xfrm>
            <a:off x="7078717" y="2075111"/>
            <a:ext cx="1205125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 b="1" dirty="0" smtClean="0">
                <a:latin typeface="Candara"/>
                <a:ea typeface="Candara"/>
                <a:cs typeface="Candara"/>
                <a:sym typeface="Candara"/>
              </a:rPr>
              <a:t>HABÍA UNA VEZ</a:t>
            </a:r>
            <a:endParaRPr sz="11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2" name="Google Shape;280;p27"/>
          <p:cNvSpPr/>
          <p:nvPr/>
        </p:nvSpPr>
        <p:spPr>
          <a:xfrm>
            <a:off x="3891683" y="4190266"/>
            <a:ext cx="1081400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 b="1" dirty="0" smtClean="0">
                <a:latin typeface="Candara"/>
                <a:ea typeface="Candara"/>
                <a:cs typeface="Candara"/>
                <a:sym typeface="Candara"/>
              </a:rPr>
              <a:t>SE DECIDIÓ</a:t>
            </a:r>
            <a:endParaRPr sz="11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3" name="Google Shape;280;p27"/>
          <p:cNvSpPr/>
          <p:nvPr/>
        </p:nvSpPr>
        <p:spPr>
          <a:xfrm>
            <a:off x="6346785" y="4176497"/>
            <a:ext cx="1606917" cy="317356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 b="1" dirty="0" smtClean="0">
                <a:latin typeface="Candara"/>
                <a:ea typeface="Candara"/>
                <a:cs typeface="Candara"/>
                <a:sym typeface="Candara"/>
              </a:rPr>
              <a:t>MANTENELA A SALVO</a:t>
            </a:r>
            <a:endParaRPr sz="11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4" name="Google Shape;464;p37"/>
          <p:cNvSpPr/>
          <p:nvPr/>
        </p:nvSpPr>
        <p:spPr>
          <a:xfrm>
            <a:off x="2032554" y="1843203"/>
            <a:ext cx="2173578" cy="1996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 smtClean="0">
                <a:ln w="5600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THOUGHT </a:t>
            </a:r>
            <a:r>
              <a:rPr b="0" i="0" dirty="0">
                <a:ln w="5600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ABOUT IT</a:t>
            </a:r>
          </a:p>
        </p:txBody>
      </p:sp>
      <p:sp>
        <p:nvSpPr>
          <p:cNvPr id="15" name="Google Shape;464;p37"/>
          <p:cNvSpPr/>
          <p:nvPr/>
        </p:nvSpPr>
        <p:spPr>
          <a:xfrm>
            <a:off x="4672075" y="1843202"/>
            <a:ext cx="1397929" cy="22977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AR" dirty="0" smtClean="0">
                <a:ln w="5600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</a:rPr>
              <a:t>HAD HOPE</a:t>
            </a:r>
            <a:endParaRPr b="0" i="0" dirty="0">
              <a:ln w="5600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Google Shape;464;p37"/>
          <p:cNvSpPr/>
          <p:nvPr/>
        </p:nvSpPr>
        <p:spPr>
          <a:xfrm>
            <a:off x="6826469" y="1828857"/>
            <a:ext cx="1975420" cy="24411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AR" b="0" i="0" dirty="0" smtClean="0">
                <a:ln w="5600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ONCE UPON A TIME</a:t>
            </a:r>
            <a:endParaRPr b="0" i="0" dirty="0">
              <a:ln w="5600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Google Shape;464;p37"/>
          <p:cNvSpPr/>
          <p:nvPr/>
        </p:nvSpPr>
        <p:spPr>
          <a:xfrm>
            <a:off x="6153794" y="3903910"/>
            <a:ext cx="1467384" cy="24411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AR" b="0" i="0" dirty="0" smtClean="0">
                <a:ln w="5600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KEEP IT SAFE</a:t>
            </a:r>
            <a:endParaRPr b="0" i="0" dirty="0">
              <a:ln w="5600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Google Shape;464;p37"/>
          <p:cNvSpPr/>
          <p:nvPr/>
        </p:nvSpPr>
        <p:spPr>
          <a:xfrm>
            <a:off x="3586655" y="3896027"/>
            <a:ext cx="2008434" cy="26200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AR" b="0" i="0" dirty="0" smtClean="0">
                <a:ln w="5600" cap="flat" cmpd="sng">
                  <a:solidFill>
                    <a:srgbClr val="6AA84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MADE UP HER MIND</a:t>
            </a:r>
            <a:endParaRPr b="0" i="0" dirty="0">
              <a:ln w="5600" cap="flat" cmpd="sng">
                <a:solidFill>
                  <a:srgbClr val="6AA84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Google Shape;467;p37"/>
          <p:cNvSpPr txBox="1"/>
          <p:nvPr/>
        </p:nvSpPr>
        <p:spPr>
          <a:xfrm>
            <a:off x="473677" y="2424646"/>
            <a:ext cx="2404500" cy="18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s-419" b="1" dirty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Tenían esperanza</a:t>
            </a:r>
            <a:endParaRPr b="1" dirty="0">
              <a:highlight>
                <a:schemeClr val="lt1"/>
              </a:highlight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s-419" b="1" dirty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Había una vez</a:t>
            </a:r>
            <a:endParaRPr b="1" dirty="0">
              <a:highlight>
                <a:schemeClr val="lt1"/>
              </a:highlight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s-419" b="1" dirty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Se </a:t>
            </a:r>
            <a:r>
              <a:rPr lang="es-419" b="1" dirty="0" smtClean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decidió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s-419" b="1" dirty="0" smtClean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Seré la luz que te guíe</a:t>
            </a:r>
            <a:endParaRPr b="1" dirty="0">
              <a:highlight>
                <a:schemeClr val="lt1"/>
              </a:highlight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s-419" b="1" dirty="0" err="1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Mantenela</a:t>
            </a:r>
            <a:r>
              <a:rPr lang="es-419" b="1" dirty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 a salvo!</a:t>
            </a:r>
            <a:endParaRPr b="1" dirty="0">
              <a:highlight>
                <a:schemeClr val="lt1"/>
              </a:highlight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s-419" b="1" dirty="0">
                <a:highlight>
                  <a:schemeClr val="lt1"/>
                </a:highlight>
                <a:latin typeface="Candara"/>
                <a:ea typeface="Candara"/>
                <a:cs typeface="Candara"/>
                <a:sym typeface="Candara"/>
              </a:rPr>
              <a:t>Pensaba en ella</a:t>
            </a:r>
            <a:endParaRPr b="1" dirty="0">
              <a:highlight>
                <a:schemeClr val="lt1"/>
              </a:highlight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" name="Google Shape;388;p32"/>
          <p:cNvSpPr/>
          <p:nvPr/>
        </p:nvSpPr>
        <p:spPr>
          <a:xfrm>
            <a:off x="974731" y="3337188"/>
            <a:ext cx="408238" cy="372479"/>
          </a:xfrm>
          <a:prstGeom prst="mathMultiply">
            <a:avLst>
              <a:gd name="adj1" fmla="val 8439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4821" t="24683" r="19732" b="11349"/>
          <a:stretch/>
        </p:blipFill>
        <p:spPr>
          <a:xfrm>
            <a:off x="1390090" y="251645"/>
            <a:ext cx="6937820" cy="4502321"/>
          </a:xfrm>
          <a:prstGeom prst="rect">
            <a:avLst/>
          </a:prstGeom>
        </p:spPr>
      </p:pic>
      <p:sp>
        <p:nvSpPr>
          <p:cNvPr id="481" name="Google Shape;481;p38"/>
          <p:cNvSpPr/>
          <p:nvPr/>
        </p:nvSpPr>
        <p:spPr>
          <a:xfrm>
            <a:off x="3189950" y="893954"/>
            <a:ext cx="1918077" cy="311753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MADE UP HER MIND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86" name="Google Shape;486;p38"/>
          <p:cNvSpPr/>
          <p:nvPr/>
        </p:nvSpPr>
        <p:spPr>
          <a:xfrm>
            <a:off x="2694988" y="1432657"/>
            <a:ext cx="1505100" cy="2727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ONCE UPON A TIME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83" name="Google Shape;483;p38"/>
          <p:cNvSpPr/>
          <p:nvPr/>
        </p:nvSpPr>
        <p:spPr>
          <a:xfrm>
            <a:off x="4355477" y="2164278"/>
            <a:ext cx="1505100" cy="2727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HAD HOPE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85" name="Google Shape;485;p38"/>
          <p:cNvSpPr/>
          <p:nvPr/>
        </p:nvSpPr>
        <p:spPr>
          <a:xfrm>
            <a:off x="3036677" y="2829850"/>
            <a:ext cx="2326822" cy="291662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 smtClean="0">
                <a:latin typeface="Candara"/>
                <a:ea typeface="Candara"/>
                <a:cs typeface="Candara"/>
                <a:sym typeface="Candara"/>
              </a:rPr>
              <a:t>HELP YOUR FRIENDS IN NEED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1AA8CC-10B2-0CC4-94FF-3C44CD104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777" y="180082"/>
            <a:ext cx="928924" cy="928924"/>
          </a:xfrm>
          <a:prstGeom prst="rect">
            <a:avLst/>
          </a:prstGeom>
        </p:spPr>
      </p:pic>
      <p:sp>
        <p:nvSpPr>
          <p:cNvPr id="17" name="Google Shape;485;p38"/>
          <p:cNvSpPr/>
          <p:nvPr/>
        </p:nvSpPr>
        <p:spPr>
          <a:xfrm>
            <a:off x="5363499" y="3089167"/>
            <a:ext cx="1166400" cy="273329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 smtClean="0">
                <a:latin typeface="Candara"/>
                <a:ea typeface="Candara"/>
                <a:cs typeface="Candara"/>
                <a:sym typeface="Candara"/>
              </a:rPr>
              <a:t>KEEP IT SAFE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8" name="Google Shape;485;p38"/>
          <p:cNvSpPr/>
          <p:nvPr/>
        </p:nvSpPr>
        <p:spPr>
          <a:xfrm>
            <a:off x="5307538" y="3480824"/>
            <a:ext cx="1611523" cy="265447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 smtClean="0">
                <a:latin typeface="Candara"/>
                <a:ea typeface="Candara"/>
                <a:cs typeface="Candara"/>
                <a:sym typeface="Candara"/>
              </a:rPr>
              <a:t>THOUGHT ABOUT IT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9" name="Google Shape;485;p38"/>
          <p:cNvSpPr/>
          <p:nvPr/>
        </p:nvSpPr>
        <p:spPr>
          <a:xfrm>
            <a:off x="2629401" y="4385533"/>
            <a:ext cx="2478626" cy="33979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 smtClean="0">
                <a:latin typeface="Candara"/>
                <a:ea typeface="Candara"/>
                <a:cs typeface="Candara"/>
                <a:sym typeface="Candara"/>
              </a:rPr>
              <a:t>I’LL BE THE LIGHT TO GUIDE YOU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453542" y="1250900"/>
            <a:ext cx="2084325" cy="23583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419" sz="1800" dirty="0" err="1" smtClean="0">
                <a:solidFill>
                  <a:schemeClr val="accent5">
                    <a:lumMod val="75000"/>
                  </a:schemeClr>
                </a:solidFill>
              </a:rPr>
              <a:t>Greek</a:t>
            </a:r>
            <a:r>
              <a:rPr lang="es-419" sz="1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419" sz="1800" dirty="0" err="1" smtClean="0">
                <a:solidFill>
                  <a:schemeClr val="accent5">
                    <a:lumMod val="75000"/>
                  </a:schemeClr>
                </a:solidFill>
              </a:rPr>
              <a:t>Myths</a:t>
            </a:r>
            <a:endParaRPr lang="es-419" sz="1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419" sz="1800" dirty="0" err="1" smtClean="0">
                <a:solidFill>
                  <a:schemeClr val="accent5">
                    <a:lumMod val="75000"/>
                  </a:schemeClr>
                </a:solidFill>
              </a:rPr>
              <a:t>Hercules</a:t>
            </a:r>
            <a:endParaRPr lang="es-419" sz="1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419" sz="1800" dirty="0" smtClean="0">
                <a:solidFill>
                  <a:schemeClr val="accent5">
                    <a:lumMod val="75000"/>
                  </a:schemeClr>
                </a:solidFill>
              </a:rPr>
              <a:t>Zeus</a:t>
            </a:r>
          </a:p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419" sz="1800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419" sz="1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419" sz="1800" dirty="0" err="1" smtClean="0">
                <a:solidFill>
                  <a:schemeClr val="accent5">
                    <a:lumMod val="75000"/>
                  </a:schemeClr>
                </a:solidFill>
              </a:rPr>
              <a:t>Titans</a:t>
            </a:r>
            <a:endParaRPr lang="es-419" sz="1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419" sz="1800" dirty="0" smtClean="0">
                <a:solidFill>
                  <a:schemeClr val="accent5">
                    <a:lumMod val="75000"/>
                  </a:schemeClr>
                </a:solidFill>
              </a:rPr>
              <a:t>Mount </a:t>
            </a:r>
            <a:r>
              <a:rPr lang="es-419" sz="1800" dirty="0" err="1" smtClean="0">
                <a:solidFill>
                  <a:schemeClr val="accent5">
                    <a:lumMod val="75000"/>
                  </a:schemeClr>
                </a:solidFill>
              </a:rPr>
              <a:t>Olympus</a:t>
            </a:r>
            <a:endParaRPr lang="es-419" sz="1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419" sz="1800" dirty="0" smtClean="0">
                <a:solidFill>
                  <a:schemeClr val="accent5">
                    <a:lumMod val="75000"/>
                  </a:schemeClr>
                </a:solidFill>
              </a:rPr>
              <a:t>Pandora</a:t>
            </a:r>
            <a:endParaRPr lang="es-419" sz="18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32FD440-E36C-AC26-211D-197A0716B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62" y="179300"/>
            <a:ext cx="926689" cy="92668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30125" t="29947" r="30875" b="19151"/>
          <a:stretch/>
        </p:blipFill>
        <p:spPr>
          <a:xfrm>
            <a:off x="2910740" y="222843"/>
            <a:ext cx="6233260" cy="457618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10" y="3265389"/>
            <a:ext cx="1528511" cy="1528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21200" t="36022" r="14400" b="41045"/>
          <a:stretch/>
        </p:blipFill>
        <p:spPr>
          <a:xfrm>
            <a:off x="318457" y="1702675"/>
            <a:ext cx="8618799" cy="172643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F52D335-8379-96CB-B843-19249269E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57" y="285297"/>
            <a:ext cx="972429" cy="972429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>
          <a:xfrm rot="20268455">
            <a:off x="8283663" y="2090168"/>
            <a:ext cx="548932" cy="731635"/>
          </a:xfrm>
          <a:prstGeom prst="ellipse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ipse 19"/>
          <p:cNvSpPr/>
          <p:nvPr/>
        </p:nvSpPr>
        <p:spPr>
          <a:xfrm rot="16544053">
            <a:off x="6589781" y="1924011"/>
            <a:ext cx="501274" cy="1037297"/>
          </a:xfrm>
          <a:prstGeom prst="ellipse">
            <a:avLst/>
          </a:prstGeom>
          <a:solidFill>
            <a:srgbClr val="FFFF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lipse 20"/>
          <p:cNvSpPr/>
          <p:nvPr/>
        </p:nvSpPr>
        <p:spPr>
          <a:xfrm rot="467842">
            <a:off x="3912176" y="2654618"/>
            <a:ext cx="1029422" cy="685652"/>
          </a:xfrm>
          <a:prstGeom prst="ellipse">
            <a:avLst/>
          </a:prstGeom>
          <a:solidFill>
            <a:schemeClr val="accent5">
              <a:lumMod val="20000"/>
              <a:lumOff val="80000"/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lipse 21"/>
          <p:cNvSpPr/>
          <p:nvPr/>
        </p:nvSpPr>
        <p:spPr>
          <a:xfrm rot="18326660">
            <a:off x="3420513" y="2432960"/>
            <a:ext cx="492471" cy="603502"/>
          </a:xfrm>
          <a:prstGeom prst="ellipse">
            <a:avLst/>
          </a:prstGeom>
          <a:solidFill>
            <a:srgbClr val="FFC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lipse 22"/>
          <p:cNvSpPr/>
          <p:nvPr/>
        </p:nvSpPr>
        <p:spPr>
          <a:xfrm rot="15493242">
            <a:off x="1679082" y="1623732"/>
            <a:ext cx="586443" cy="1035450"/>
          </a:xfrm>
          <a:prstGeom prst="ellipse">
            <a:avLst/>
          </a:prstGeom>
          <a:solidFill>
            <a:srgbClr val="92D05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adroTexto 18"/>
          <p:cNvSpPr txBox="1"/>
          <p:nvPr/>
        </p:nvSpPr>
        <p:spPr>
          <a:xfrm>
            <a:off x="644435" y="3931353"/>
            <a:ext cx="8292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ndara" panose="020E0502030303020204" pitchFamily="34" charset="0"/>
              </a:rPr>
              <a:t>once/upon/a/time…………had/hope//thought/about/it……made/up/her/mind……keep/it/safe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55" y="896983"/>
            <a:ext cx="1335996" cy="117734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67" y="2739114"/>
            <a:ext cx="1264482" cy="126448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13" y="694596"/>
            <a:ext cx="1189638" cy="1189638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236" y="1612036"/>
            <a:ext cx="1041762" cy="1041762"/>
          </a:xfrm>
          <a:prstGeom prst="rect">
            <a:avLst/>
          </a:prstGeom>
        </p:spPr>
      </p:pic>
      <p:grpSp>
        <p:nvGrpSpPr>
          <p:cNvPr id="31" name="Grupo 30"/>
          <p:cNvGrpSpPr/>
          <p:nvPr/>
        </p:nvGrpSpPr>
        <p:grpSpPr>
          <a:xfrm>
            <a:off x="6281928" y="2760825"/>
            <a:ext cx="1051560" cy="969927"/>
            <a:chOff x="5488345" y="694596"/>
            <a:chExt cx="1270204" cy="1270204"/>
          </a:xfrm>
        </p:grpSpPr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8345" y="694596"/>
              <a:ext cx="1270204" cy="1270204"/>
            </a:xfrm>
            <a:prstGeom prst="rect">
              <a:avLst/>
            </a:prstGeom>
          </p:spPr>
        </p:pic>
        <p:sp>
          <p:nvSpPr>
            <p:cNvPr id="32" name="Google Shape;388;p32"/>
            <p:cNvSpPr/>
            <p:nvPr/>
          </p:nvSpPr>
          <p:spPr>
            <a:xfrm>
              <a:off x="5588601" y="837025"/>
              <a:ext cx="420313" cy="452390"/>
            </a:xfrm>
            <a:prstGeom prst="mathMultiply">
              <a:avLst>
                <a:gd name="adj1" fmla="val 8439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1"/>
          <a:srcRect l="34456" t="52482" r="22015" b="36537"/>
          <a:stretch/>
        </p:blipFill>
        <p:spPr>
          <a:xfrm>
            <a:off x="305274" y="1963121"/>
            <a:ext cx="8764298" cy="1243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22" grpId="0" animBg="1"/>
      <p:bldP spid="23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1389" t="26234" r="29166" b="11049"/>
          <a:stretch/>
        </p:blipFill>
        <p:spPr>
          <a:xfrm>
            <a:off x="2634018" y="453570"/>
            <a:ext cx="4924214" cy="4404050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2528438" y="468201"/>
            <a:ext cx="1244600" cy="836681"/>
            <a:chOff x="762000" y="2592319"/>
            <a:chExt cx="1244600" cy="836681"/>
          </a:xfrm>
        </p:grpSpPr>
        <p:sp>
          <p:nvSpPr>
            <p:cNvPr id="5" name="Flecha derecha 4"/>
            <p:cNvSpPr/>
            <p:nvPr/>
          </p:nvSpPr>
          <p:spPr>
            <a:xfrm>
              <a:off x="762000" y="2592319"/>
              <a:ext cx="1244600" cy="836681"/>
            </a:xfrm>
            <a:prstGeom prst="rightArrow">
              <a:avLst/>
            </a:prstGeom>
            <a:solidFill>
              <a:srgbClr val="92D050">
                <a:alpha val="33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762000" y="2866030"/>
              <a:ext cx="9576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b="1" dirty="0" smtClean="0"/>
                <a:t>ACROSS</a:t>
              </a:r>
              <a:endParaRPr lang="en-US" b="1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719618" y="2595862"/>
            <a:ext cx="914400" cy="1155890"/>
            <a:chOff x="4339988" y="545910"/>
            <a:chExt cx="914400" cy="1155890"/>
          </a:xfrm>
        </p:grpSpPr>
        <p:sp>
          <p:nvSpPr>
            <p:cNvPr id="4" name="Flecha abajo 3"/>
            <p:cNvSpPr/>
            <p:nvPr/>
          </p:nvSpPr>
          <p:spPr>
            <a:xfrm>
              <a:off x="4339988" y="545910"/>
              <a:ext cx="914400" cy="1155890"/>
            </a:xfrm>
            <a:prstGeom prst="downArrow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4626591" y="614149"/>
              <a:ext cx="2593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b="1" dirty="0" smtClean="0"/>
                <a:t>DOWN</a:t>
              </a:r>
              <a:endParaRPr lang="en-US" b="1" dirty="0"/>
            </a:p>
          </p:txBody>
        </p:sp>
      </p:grpSp>
      <p:sp>
        <p:nvSpPr>
          <p:cNvPr id="11" name="Rectángulo 10"/>
          <p:cNvSpPr/>
          <p:nvPr/>
        </p:nvSpPr>
        <p:spPr>
          <a:xfrm>
            <a:off x="6335431" y="4435522"/>
            <a:ext cx="1222801" cy="436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82" y="210158"/>
            <a:ext cx="1337817" cy="1277007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5585495" y="1497798"/>
            <a:ext cx="20482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ILLNEVERLETGO</a:t>
            </a:r>
            <a:endParaRPr lang="en-US" sz="12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6886950" y="411039"/>
            <a:ext cx="20482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200" dirty="0" smtClean="0"/>
              <a:t>ONCEUPONATIME</a:t>
            </a:r>
            <a:endParaRPr lang="en-US" sz="12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6311946" y="1894659"/>
            <a:ext cx="2048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KEEPITSAFE</a:t>
            </a:r>
            <a:endParaRPr lang="en-US" sz="12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5221471" y="2974788"/>
            <a:ext cx="204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COUNTONME</a:t>
            </a:r>
            <a:endParaRPr lang="en-US" sz="12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4494617" y="3141154"/>
            <a:ext cx="1489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spc="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HADHOPE</a:t>
            </a:r>
            <a:endParaRPr lang="en-US" sz="1200" spc="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018474" y="2241732"/>
            <a:ext cx="2616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spc="600" dirty="0" smtClean="0"/>
              <a:t>MADEUPHERMIND</a:t>
            </a:r>
            <a:endParaRPr lang="en-US" sz="1200" spc="6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2891617" y="3702466"/>
            <a:ext cx="27264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spc="600" dirty="0" smtClean="0"/>
              <a:t>THOUGHTABOUTIT</a:t>
            </a:r>
            <a:endParaRPr lang="en-US" sz="1200" spc="6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3778798" y="2586025"/>
            <a:ext cx="387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spc="640" dirty="0" smtClean="0"/>
              <a:t>HELPOURFRIENDSINNEED</a:t>
            </a:r>
            <a:endParaRPr lang="en-US" sz="1200" spc="640" dirty="0"/>
          </a:p>
        </p:txBody>
      </p:sp>
      <p:sp>
        <p:nvSpPr>
          <p:cNvPr id="2" name="Rectángulo 1"/>
          <p:cNvSpPr/>
          <p:nvPr/>
        </p:nvSpPr>
        <p:spPr>
          <a:xfrm>
            <a:off x="5035722" y="4683434"/>
            <a:ext cx="681925" cy="2935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6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3333" t="33986" r="13500" b="17666"/>
          <a:stretch/>
        </p:blipFill>
        <p:spPr>
          <a:xfrm>
            <a:off x="768692" y="1025610"/>
            <a:ext cx="7918379" cy="340922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581214" y="3793747"/>
            <a:ext cx="681925" cy="2935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065373" y="1121487"/>
            <a:ext cx="308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B</a:t>
            </a:r>
            <a:endParaRPr lang="en-US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4053016" y="1907060"/>
            <a:ext cx="308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D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4053016" y="2692633"/>
            <a:ext cx="308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E</a:t>
            </a:r>
            <a:endParaRPr lang="en-US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4053015" y="3449373"/>
            <a:ext cx="308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A</a:t>
            </a:r>
            <a:endParaRPr lang="en-US" b="1" dirty="0"/>
          </a:p>
        </p:txBody>
      </p:sp>
      <p:sp>
        <p:nvSpPr>
          <p:cNvPr id="10" name="Google Shape;388;p32"/>
          <p:cNvSpPr/>
          <p:nvPr/>
        </p:nvSpPr>
        <p:spPr>
          <a:xfrm>
            <a:off x="5421976" y="1992413"/>
            <a:ext cx="1188886" cy="1072060"/>
          </a:xfrm>
          <a:prstGeom prst="mathMultiply">
            <a:avLst>
              <a:gd name="adj1" fmla="val 8439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1AA8CC-10B2-0CC4-94FF-3C44CD104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77" y="180082"/>
            <a:ext cx="928924" cy="92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2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7922" t="24879" r="20541" b="13751"/>
          <a:stretch/>
        </p:blipFill>
        <p:spPr>
          <a:xfrm>
            <a:off x="2111788" y="135682"/>
            <a:ext cx="7032212" cy="4710285"/>
          </a:xfrm>
          <a:prstGeom prst="rect">
            <a:avLst/>
          </a:prstGeom>
        </p:spPr>
      </p:pic>
      <p:sp>
        <p:nvSpPr>
          <p:cNvPr id="11" name="Google Shape;486;p38"/>
          <p:cNvSpPr/>
          <p:nvPr/>
        </p:nvSpPr>
        <p:spPr>
          <a:xfrm>
            <a:off x="3434023" y="231700"/>
            <a:ext cx="2340475" cy="369549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b="1" dirty="0">
                <a:latin typeface="Candara"/>
                <a:ea typeface="Candara"/>
                <a:cs typeface="Candara"/>
                <a:sym typeface="Candara"/>
              </a:rPr>
              <a:t>ONCE UPON A TIME</a:t>
            </a:r>
            <a:endParaRPr sz="16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2" name="Google Shape;481;p38"/>
          <p:cNvSpPr/>
          <p:nvPr/>
        </p:nvSpPr>
        <p:spPr>
          <a:xfrm>
            <a:off x="2474984" y="3273899"/>
            <a:ext cx="1918077" cy="311753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>
                <a:latin typeface="Candara"/>
                <a:ea typeface="Candara"/>
                <a:cs typeface="Candara"/>
                <a:sym typeface="Candara"/>
              </a:rPr>
              <a:t>MADE UP HER MIND</a:t>
            </a:r>
            <a:endParaRPr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3" name="Google Shape;483;p38"/>
          <p:cNvSpPr/>
          <p:nvPr/>
        </p:nvSpPr>
        <p:spPr>
          <a:xfrm>
            <a:off x="6509953" y="4268651"/>
            <a:ext cx="1043241" cy="30335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>
                <a:latin typeface="Candara"/>
                <a:ea typeface="Candara"/>
                <a:cs typeface="Candara"/>
                <a:sym typeface="Candara"/>
              </a:rPr>
              <a:t>HAD HOPE</a:t>
            </a:r>
            <a:endParaRPr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4" name="Google Shape;485;p38"/>
          <p:cNvSpPr/>
          <p:nvPr/>
        </p:nvSpPr>
        <p:spPr>
          <a:xfrm>
            <a:off x="5828937" y="1899943"/>
            <a:ext cx="1724257" cy="26706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 smtClean="0">
                <a:latin typeface="Candara"/>
                <a:ea typeface="Candara"/>
                <a:cs typeface="Candara"/>
                <a:sym typeface="Candara"/>
              </a:rPr>
              <a:t>THOUGHT ABOUT </a:t>
            </a:r>
            <a:endParaRPr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5" name="Google Shape;485;p38"/>
          <p:cNvSpPr/>
          <p:nvPr/>
        </p:nvSpPr>
        <p:spPr>
          <a:xfrm>
            <a:off x="6025016" y="1261371"/>
            <a:ext cx="1315235" cy="385254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 smtClean="0">
                <a:latin typeface="Candara"/>
                <a:ea typeface="Candara"/>
                <a:cs typeface="Candara"/>
                <a:sym typeface="Candara"/>
              </a:rPr>
              <a:t>KEEP IT SAFE</a:t>
            </a:r>
            <a:endParaRPr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6" name="Google Shape;485;p38"/>
          <p:cNvSpPr/>
          <p:nvPr/>
        </p:nvSpPr>
        <p:spPr>
          <a:xfrm>
            <a:off x="5594050" y="3825691"/>
            <a:ext cx="611416" cy="279331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 smtClean="0">
                <a:latin typeface="Candara"/>
                <a:ea typeface="Candara"/>
                <a:cs typeface="Candara"/>
                <a:sym typeface="Candara"/>
              </a:rPr>
              <a:t>LOST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7" name="Google Shape;485;p38"/>
          <p:cNvSpPr/>
          <p:nvPr/>
        </p:nvSpPr>
        <p:spPr>
          <a:xfrm>
            <a:off x="6874065" y="3735999"/>
            <a:ext cx="716707" cy="388053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dirty="0" smtClean="0">
                <a:latin typeface="Candara"/>
                <a:ea typeface="Candara"/>
                <a:cs typeface="Candara"/>
                <a:sym typeface="Candara"/>
              </a:rPr>
              <a:t>DARK</a:t>
            </a:r>
            <a:endParaRPr b="1" dirty="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63" y="176991"/>
            <a:ext cx="1337817" cy="127700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39" y="1533985"/>
            <a:ext cx="874849" cy="87484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44" y="3856942"/>
            <a:ext cx="823417" cy="8234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32" y="2977219"/>
            <a:ext cx="879723" cy="8797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11" y="2198013"/>
            <a:ext cx="585621" cy="585621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324601" y="1524743"/>
            <a:ext cx="316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100" dirty="0" smtClean="0"/>
              <a:t>A.</a:t>
            </a:r>
            <a:endParaRPr lang="en-US" sz="11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1299562" y="2147224"/>
            <a:ext cx="316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100" dirty="0"/>
              <a:t>B</a:t>
            </a:r>
            <a:r>
              <a:rPr lang="es-AR" sz="1100" dirty="0" smtClean="0"/>
              <a:t>.</a:t>
            </a:r>
            <a:endParaRPr lang="en-US" sz="11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308039" y="2977219"/>
            <a:ext cx="333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100" dirty="0" smtClean="0"/>
              <a:t>C.</a:t>
            </a:r>
            <a:endParaRPr lang="en-US" sz="11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1161274" y="3825691"/>
            <a:ext cx="324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100" dirty="0" smtClean="0"/>
              <a:t>D.</a:t>
            </a:r>
            <a:endParaRPr lang="en-US" sz="1100" dirty="0"/>
          </a:p>
        </p:txBody>
      </p:sp>
      <p:sp>
        <p:nvSpPr>
          <p:cNvPr id="23" name="Rectángulo redondeado 22"/>
          <p:cNvSpPr/>
          <p:nvPr/>
        </p:nvSpPr>
        <p:spPr>
          <a:xfrm>
            <a:off x="4154726" y="907895"/>
            <a:ext cx="1439324" cy="26007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ángulo redondeado 23"/>
          <p:cNvSpPr/>
          <p:nvPr/>
        </p:nvSpPr>
        <p:spPr>
          <a:xfrm>
            <a:off x="7553194" y="907895"/>
            <a:ext cx="491989" cy="26007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ángulo redondeado 24"/>
          <p:cNvSpPr/>
          <p:nvPr/>
        </p:nvSpPr>
        <p:spPr>
          <a:xfrm>
            <a:off x="2393801" y="1403945"/>
            <a:ext cx="1893889" cy="309593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ángulo redondeado 25"/>
          <p:cNvSpPr/>
          <p:nvPr/>
        </p:nvSpPr>
        <p:spPr>
          <a:xfrm>
            <a:off x="5774498" y="907895"/>
            <a:ext cx="1439324" cy="26007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ángulo redondeado 26"/>
          <p:cNvSpPr/>
          <p:nvPr/>
        </p:nvSpPr>
        <p:spPr>
          <a:xfrm>
            <a:off x="4469587" y="3376445"/>
            <a:ext cx="1250899" cy="29578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3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7284E-6 L 0.27517 -0.6944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-3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61841 -0.3487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20" y="-17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46914E-6 L 0.12656 -0.3814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-1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9136E-6 L 0.5441 0.253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05" y="126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938528" y="1105989"/>
            <a:ext cx="578632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What’s </a:t>
            </a:r>
            <a:r>
              <a:rPr lang="en-US" dirty="0"/>
              <a:t>the message behind this story?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There </a:t>
            </a:r>
            <a:r>
              <a:rPr lang="en-US" dirty="0"/>
              <a:t>is a popular saying in English: “Curiosity killed the cat.” What does it mean? Is it good or bad for people to be curious? How </a:t>
            </a:r>
            <a:r>
              <a:rPr lang="en-US" dirty="0" smtClean="0"/>
              <a:t>is </a:t>
            </a:r>
            <a:r>
              <a:rPr lang="en-US" dirty="0"/>
              <a:t>this saying </a:t>
            </a:r>
            <a:r>
              <a:rPr lang="en-US" dirty="0" smtClean="0"/>
              <a:t>connected with </a:t>
            </a:r>
            <a:r>
              <a:rPr lang="en-US" dirty="0"/>
              <a:t>the story?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Why </a:t>
            </a:r>
            <a:r>
              <a:rPr lang="en-US" dirty="0"/>
              <a:t>do you think Zeus gave Pandora this box?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If </a:t>
            </a:r>
            <a:r>
              <a:rPr lang="en-US" dirty="0"/>
              <a:t>you were Pandora, would you open this box? Why? Why not?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If </a:t>
            </a:r>
            <a:r>
              <a:rPr lang="en-US" dirty="0"/>
              <a:t>you met Pandora, what three questions would you ask her?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If </a:t>
            </a:r>
            <a:r>
              <a:rPr lang="en-US" dirty="0"/>
              <a:t>you were a character in Pandora's Box, which problem in today's world would you put back in the box? Why?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DD5A55-8137-FF3A-4FC9-FD954A781B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2597"/>
          <a:stretch>
            <a:fillRect/>
          </a:stretch>
        </p:blipFill>
        <p:spPr>
          <a:xfrm>
            <a:off x="347475" y="332841"/>
            <a:ext cx="1027205" cy="7950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938528" y="1105989"/>
            <a:ext cx="578632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¿</a:t>
            </a:r>
            <a:r>
              <a:rPr lang="en-US" dirty="0" err="1" smtClean="0"/>
              <a:t>Cuál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el </a:t>
            </a:r>
            <a:r>
              <a:rPr lang="en-US" dirty="0" err="1" smtClean="0"/>
              <a:t>mensaje</a:t>
            </a:r>
            <a:r>
              <a:rPr lang="en-US" dirty="0" smtClean="0"/>
              <a:t> del </a:t>
            </a:r>
            <a:r>
              <a:rPr lang="en-US" dirty="0" err="1" smtClean="0"/>
              <a:t>mito</a:t>
            </a:r>
            <a:r>
              <a:rPr lang="en-US" dirty="0" smtClean="0"/>
              <a:t>? 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Hay un </a:t>
            </a:r>
            <a:r>
              <a:rPr lang="en-US" dirty="0" err="1" smtClean="0"/>
              <a:t>dicho</a:t>
            </a:r>
            <a:r>
              <a:rPr lang="en-US" dirty="0" smtClean="0"/>
              <a:t> popular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inglés</a:t>
            </a:r>
            <a:r>
              <a:rPr lang="en-US" dirty="0" smtClean="0"/>
              <a:t>: </a:t>
            </a:r>
            <a:r>
              <a:rPr lang="en-US" dirty="0"/>
              <a:t>“Curiosity killed the cat.” </a:t>
            </a:r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significa</a:t>
            </a:r>
            <a:r>
              <a:rPr lang="en-US" dirty="0" smtClean="0"/>
              <a:t>? ¿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bueno</a:t>
            </a:r>
            <a:r>
              <a:rPr lang="en-US" dirty="0" smtClean="0"/>
              <a:t> o </a:t>
            </a:r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curioso</a:t>
            </a:r>
            <a:r>
              <a:rPr lang="en-US" dirty="0" smtClean="0"/>
              <a:t>? ¿</a:t>
            </a:r>
            <a:r>
              <a:rPr lang="en-US" dirty="0" err="1" smtClean="0"/>
              <a:t>Cómo</a:t>
            </a:r>
            <a:r>
              <a:rPr lang="en-US" dirty="0" smtClean="0"/>
              <a:t> se </a:t>
            </a:r>
            <a:r>
              <a:rPr lang="en-US" dirty="0" err="1" smtClean="0"/>
              <a:t>relaciona</a:t>
            </a:r>
            <a:r>
              <a:rPr lang="en-US" dirty="0" smtClean="0"/>
              <a:t> el </a:t>
            </a:r>
            <a:r>
              <a:rPr lang="en-US" dirty="0" err="1" smtClean="0"/>
              <a:t>dicho</a:t>
            </a:r>
            <a:r>
              <a:rPr lang="en-US" dirty="0" smtClean="0"/>
              <a:t> con el </a:t>
            </a:r>
            <a:r>
              <a:rPr lang="en-US" dirty="0" err="1" smtClean="0"/>
              <a:t>mito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le </a:t>
            </a:r>
            <a:r>
              <a:rPr lang="en-US" dirty="0" err="1" smtClean="0"/>
              <a:t>dio</a:t>
            </a:r>
            <a:r>
              <a:rPr lang="en-US" dirty="0" smtClean="0"/>
              <a:t> Zeus la </a:t>
            </a:r>
            <a:r>
              <a:rPr lang="en-US" dirty="0" err="1" smtClean="0"/>
              <a:t>caja</a:t>
            </a:r>
            <a:r>
              <a:rPr lang="en-US" dirty="0" smtClean="0"/>
              <a:t> a Pandora? 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Si </a:t>
            </a:r>
            <a:r>
              <a:rPr lang="en-US" dirty="0" err="1" smtClean="0"/>
              <a:t>fueras</a:t>
            </a:r>
            <a:r>
              <a:rPr lang="en-US" dirty="0" smtClean="0"/>
              <a:t> Pandora</a:t>
            </a:r>
            <a:r>
              <a:rPr lang="en-US" dirty="0"/>
              <a:t>, </a:t>
            </a:r>
            <a:r>
              <a:rPr lang="en-US" dirty="0" smtClean="0"/>
              <a:t>¿</a:t>
            </a:r>
            <a:r>
              <a:rPr lang="en-US" dirty="0" err="1" smtClean="0"/>
              <a:t>abrirías</a:t>
            </a:r>
            <a:r>
              <a:rPr lang="en-US" dirty="0" smtClean="0"/>
              <a:t> la </a:t>
            </a:r>
            <a:r>
              <a:rPr lang="en-US" dirty="0" err="1" smtClean="0"/>
              <a:t>caja</a:t>
            </a:r>
            <a:r>
              <a:rPr lang="en-US" dirty="0" smtClean="0"/>
              <a:t>? 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? 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 no? 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Si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encontraras</a:t>
            </a:r>
            <a:r>
              <a:rPr lang="en-US" dirty="0" smtClean="0"/>
              <a:t> con Pandora</a:t>
            </a:r>
            <a:r>
              <a:rPr lang="en-US" dirty="0"/>
              <a:t>, </a:t>
            </a:r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tres</a:t>
            </a:r>
            <a:r>
              <a:rPr lang="en-US" dirty="0" smtClean="0"/>
              <a:t> </a:t>
            </a:r>
            <a:r>
              <a:rPr lang="en-US" dirty="0" err="1" smtClean="0"/>
              <a:t>preguntas</a:t>
            </a:r>
            <a:r>
              <a:rPr lang="en-US" dirty="0" smtClean="0"/>
              <a:t> le </a:t>
            </a:r>
            <a:r>
              <a:rPr lang="en-US" dirty="0" err="1" smtClean="0"/>
              <a:t>harías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Si </a:t>
            </a:r>
            <a:r>
              <a:rPr lang="en-US" dirty="0" err="1" smtClean="0"/>
              <a:t>fueras</a:t>
            </a:r>
            <a:r>
              <a:rPr lang="en-US" dirty="0" smtClean="0"/>
              <a:t> un </a:t>
            </a:r>
            <a:r>
              <a:rPr lang="en-US" dirty="0" err="1" smtClean="0"/>
              <a:t>personaje</a:t>
            </a:r>
            <a:r>
              <a:rPr lang="en-US" dirty="0" smtClean="0"/>
              <a:t> de Pandora's </a:t>
            </a:r>
            <a:r>
              <a:rPr lang="en-US" dirty="0"/>
              <a:t>Box, </a:t>
            </a:r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r>
              <a:rPr lang="en-US" dirty="0" smtClean="0"/>
              <a:t> del </a:t>
            </a:r>
            <a:r>
              <a:rPr lang="en-US" dirty="0" err="1" smtClean="0"/>
              <a:t>mundo</a:t>
            </a:r>
            <a:r>
              <a:rPr lang="en-US" dirty="0" smtClean="0"/>
              <a:t> de hoy </a:t>
            </a:r>
            <a:r>
              <a:rPr lang="en-US" dirty="0" err="1" smtClean="0"/>
              <a:t>meterías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</a:t>
            </a:r>
            <a:r>
              <a:rPr lang="en-US" dirty="0" err="1" smtClean="0"/>
              <a:t>caja</a:t>
            </a:r>
            <a:r>
              <a:rPr lang="en-US" dirty="0" smtClean="0"/>
              <a:t>? ¿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qué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DD5A55-8137-FF3A-4FC9-FD954A781B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2597"/>
          <a:stretch>
            <a:fillRect/>
          </a:stretch>
        </p:blipFill>
        <p:spPr>
          <a:xfrm>
            <a:off x="347475" y="332841"/>
            <a:ext cx="1027205" cy="7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4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11525" t="25603" r="12288" b="10819"/>
          <a:stretch/>
        </p:blipFill>
        <p:spPr>
          <a:xfrm>
            <a:off x="1100098" y="1178178"/>
            <a:ext cx="7582420" cy="3559267"/>
          </a:xfrm>
          <a:prstGeom prst="rect">
            <a:avLst/>
          </a:prstGeom>
        </p:spPr>
      </p:pic>
      <p:sp>
        <p:nvSpPr>
          <p:cNvPr id="590" name="Google Shape;590;p45"/>
          <p:cNvSpPr txBox="1"/>
          <p:nvPr/>
        </p:nvSpPr>
        <p:spPr>
          <a:xfrm>
            <a:off x="1438075" y="0"/>
            <a:ext cx="45192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 b="1">
              <a:solidFill>
                <a:srgbClr val="333333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598" name="Google Shape;598;p45"/>
          <p:cNvSpPr txBox="1"/>
          <p:nvPr/>
        </p:nvSpPr>
        <p:spPr>
          <a:xfrm>
            <a:off x="1391100" y="204750"/>
            <a:ext cx="2285100" cy="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 b="1">
              <a:solidFill>
                <a:srgbClr val="333333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00" name="Google Shape;600;p45"/>
          <p:cNvSpPr/>
          <p:nvPr/>
        </p:nvSpPr>
        <p:spPr>
          <a:xfrm>
            <a:off x="1589425" y="1399850"/>
            <a:ext cx="1319100" cy="2748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ONCE UPON A TIME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01" name="Google Shape;601;p45"/>
          <p:cNvSpPr/>
          <p:nvPr/>
        </p:nvSpPr>
        <p:spPr>
          <a:xfrm>
            <a:off x="2831491" y="1878086"/>
            <a:ext cx="1399546" cy="22556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KEEP IT SAFE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03" name="Google Shape;603;p45"/>
          <p:cNvSpPr/>
          <p:nvPr/>
        </p:nvSpPr>
        <p:spPr>
          <a:xfrm>
            <a:off x="3956700" y="2913400"/>
            <a:ext cx="996600" cy="2748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HAD HOPE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04" name="Google Shape;604;p45"/>
          <p:cNvSpPr/>
          <p:nvPr/>
        </p:nvSpPr>
        <p:spPr>
          <a:xfrm>
            <a:off x="7576075" y="2562300"/>
            <a:ext cx="1138500" cy="274800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>
                <a:latin typeface="Candara"/>
                <a:ea typeface="Candara"/>
                <a:cs typeface="Candara"/>
                <a:sym typeface="Candara"/>
              </a:rPr>
              <a:t>COUNT ON ME</a:t>
            </a:r>
            <a:endParaRPr sz="1200" b="1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05" name="Google Shape;605;p45"/>
          <p:cNvSpPr/>
          <p:nvPr/>
        </p:nvSpPr>
        <p:spPr>
          <a:xfrm>
            <a:off x="7147500" y="2154275"/>
            <a:ext cx="1448100" cy="2748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 dirty="0">
                <a:latin typeface="Candara"/>
                <a:ea typeface="Candara"/>
                <a:cs typeface="Candara"/>
                <a:sym typeface="Candara"/>
              </a:rPr>
              <a:t>MADE UP HER MIND</a:t>
            </a:r>
            <a:endParaRPr sz="1200" b="1" dirty="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06" name="Google Shape;606;p45"/>
          <p:cNvSpPr/>
          <p:nvPr/>
        </p:nvSpPr>
        <p:spPr>
          <a:xfrm>
            <a:off x="2786075" y="3309625"/>
            <a:ext cx="1227300" cy="26040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b="1">
                <a:latin typeface="Candara"/>
                <a:ea typeface="Candara"/>
                <a:cs typeface="Candara"/>
                <a:sym typeface="Candara"/>
              </a:rPr>
              <a:t>THOUGHT ABOUT </a:t>
            </a:r>
            <a:endParaRPr sz="1200" b="1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9170CC9-0FB3-23CA-5AFE-95E8CF93DB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196" t="16685" r="24313" b="17062"/>
          <a:stretch>
            <a:fillRect/>
          </a:stretch>
        </p:blipFill>
        <p:spPr>
          <a:xfrm>
            <a:off x="420417" y="290286"/>
            <a:ext cx="726212" cy="972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187245" y="497434"/>
            <a:ext cx="6108192" cy="3961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dirty="0" smtClean="0">
                <a:latin typeface="Candara" panose="020E0502030303020204" pitchFamily="34" charset="0"/>
              </a:rPr>
              <a:t>Once </a:t>
            </a:r>
            <a:r>
              <a:rPr lang="en-US" sz="1600" b="1" dirty="0">
                <a:latin typeface="Candara" panose="020E0502030303020204" pitchFamily="34" charset="0"/>
              </a:rPr>
              <a:t>upon a time</a:t>
            </a:r>
            <a:r>
              <a:rPr lang="en-US" sz="1600" dirty="0" smtClean="0">
                <a:latin typeface="Candara" panose="020E0502030303020204" pitchFamily="34" charset="0"/>
              </a:rPr>
              <a:t>, </a:t>
            </a:r>
            <a:r>
              <a:rPr lang="en-US" sz="1600" dirty="0">
                <a:latin typeface="Candara" panose="020E0502030303020204" pitchFamily="34" charset="0"/>
              </a:rPr>
              <a:t>there were two brothers</a:t>
            </a:r>
            <a:r>
              <a:rPr lang="en-US" sz="1600" dirty="0" smtClean="0">
                <a:latin typeface="Candara" panose="020E0502030303020204" pitchFamily="34" charset="0"/>
              </a:rPr>
              <a:t>, </a:t>
            </a:r>
            <a:r>
              <a:rPr lang="en-US" sz="1600" dirty="0">
                <a:latin typeface="Candara" panose="020E0502030303020204" pitchFamily="34" charset="0"/>
              </a:rPr>
              <a:t>Prometheus and Epimetheus</a:t>
            </a:r>
            <a:r>
              <a:rPr lang="en-US" sz="1600" dirty="0" smtClean="0">
                <a:latin typeface="Candara" panose="020E0502030303020204" pitchFamily="34" charset="0"/>
              </a:rPr>
              <a:t>. </a:t>
            </a:r>
            <a:r>
              <a:rPr lang="en-US" sz="1600" dirty="0">
                <a:latin typeface="Candara" panose="020E0502030303020204" pitchFamily="34" charset="0"/>
              </a:rPr>
              <a:t>Zeus created </a:t>
            </a:r>
            <a:r>
              <a:rPr lang="en-US" sz="1600" dirty="0" smtClean="0">
                <a:latin typeface="Candara" panose="020E0502030303020204" pitchFamily="34" charset="0"/>
              </a:rPr>
              <a:t>Pandora </a:t>
            </a:r>
            <a:r>
              <a:rPr lang="en-US" sz="1600" dirty="0">
                <a:latin typeface="Candara" panose="020E0502030303020204" pitchFamily="34" charset="0"/>
              </a:rPr>
              <a:t>and Epimetheus married </a:t>
            </a:r>
            <a:r>
              <a:rPr lang="en-US" sz="1600" dirty="0" smtClean="0">
                <a:latin typeface="Candara" panose="020E0502030303020204" pitchFamily="34" charset="0"/>
              </a:rPr>
              <a:t>her. </a:t>
            </a:r>
            <a:r>
              <a:rPr lang="en-US" sz="1600" dirty="0">
                <a:latin typeface="Candara" panose="020E0502030303020204" pitchFamily="34" charset="0"/>
              </a:rPr>
              <a:t>Zeus gave Pandora and </a:t>
            </a:r>
            <a:r>
              <a:rPr lang="en-US" sz="1600" dirty="0" smtClean="0">
                <a:latin typeface="Candara" panose="020E0502030303020204" pitchFamily="34" charset="0"/>
              </a:rPr>
              <a:t>Epimetheus </a:t>
            </a:r>
            <a:r>
              <a:rPr lang="en-US" sz="1600" dirty="0">
                <a:latin typeface="Candara" panose="020E0502030303020204" pitchFamily="34" charset="0"/>
              </a:rPr>
              <a:t>a box. </a:t>
            </a:r>
            <a:r>
              <a:rPr lang="en-US" sz="1600" dirty="0" smtClean="0">
                <a:latin typeface="Candara" panose="020E0502030303020204" pitchFamily="34" charset="0"/>
              </a:rPr>
              <a:t>He </a:t>
            </a:r>
            <a:r>
              <a:rPr lang="en-US" sz="1600" dirty="0">
                <a:latin typeface="Candara" panose="020E0502030303020204" pitchFamily="34" charset="0"/>
              </a:rPr>
              <a:t>told them: </a:t>
            </a:r>
            <a:r>
              <a:rPr lang="en-US" sz="1600" dirty="0" smtClean="0">
                <a:latin typeface="Candara" panose="020E0502030303020204" pitchFamily="34" charset="0"/>
              </a:rPr>
              <a:t>“</a:t>
            </a:r>
            <a:r>
              <a:rPr lang="en-US" sz="1600" b="1" dirty="0">
                <a:latin typeface="Candara" panose="020E0502030303020204" pitchFamily="34" charset="0"/>
              </a:rPr>
              <a:t>Keep it safe</a:t>
            </a:r>
            <a:r>
              <a:rPr lang="en-US" sz="1600" dirty="0" smtClean="0">
                <a:latin typeface="Candara" panose="020E0502030303020204" pitchFamily="34" charset="0"/>
              </a:rPr>
              <a:t>. </a:t>
            </a:r>
            <a:r>
              <a:rPr lang="en-US" sz="1600" dirty="0">
                <a:latin typeface="Candara" panose="020E0502030303020204" pitchFamily="34" charset="0"/>
              </a:rPr>
              <a:t>Don’t open it</a:t>
            </a:r>
            <a:r>
              <a:rPr lang="en-US" sz="1600" dirty="0" smtClean="0">
                <a:latin typeface="Candara" panose="020E0502030303020204" pitchFamily="34" charset="0"/>
              </a:rPr>
              <a:t>!” </a:t>
            </a:r>
            <a:r>
              <a:rPr lang="en-US" sz="1600" dirty="0">
                <a:latin typeface="Candara" panose="020E0502030303020204" pitchFamily="34" charset="0"/>
              </a:rPr>
              <a:t>Pandora was </a:t>
            </a:r>
            <a:r>
              <a:rPr lang="en-US" sz="1600" dirty="0" smtClean="0">
                <a:latin typeface="Candara" panose="020E0502030303020204" pitchFamily="34" charset="0"/>
              </a:rPr>
              <a:t>curious </a:t>
            </a:r>
            <a:r>
              <a:rPr lang="en-US" sz="1600" dirty="0">
                <a:latin typeface="Candara" panose="020E0502030303020204" pitchFamily="34" charset="0"/>
              </a:rPr>
              <a:t>about the box</a:t>
            </a:r>
            <a:r>
              <a:rPr lang="en-US" sz="1600" dirty="0" smtClean="0">
                <a:latin typeface="Candara" panose="020E0502030303020204" pitchFamily="34" charset="0"/>
              </a:rPr>
              <a:t>. </a:t>
            </a:r>
            <a:r>
              <a:rPr lang="en-US" sz="1600" dirty="0">
                <a:latin typeface="Candara" panose="020E0502030303020204" pitchFamily="34" charset="0"/>
              </a:rPr>
              <a:t>She </a:t>
            </a:r>
            <a:r>
              <a:rPr lang="en-US" sz="1600" b="1" dirty="0">
                <a:latin typeface="Candara" panose="020E0502030303020204" pitchFamily="34" charset="0"/>
              </a:rPr>
              <a:t>thought about it</a:t>
            </a:r>
            <a:r>
              <a:rPr lang="en-US" sz="1600" dirty="0">
                <a:latin typeface="Candara" panose="020E0502030303020204" pitchFamily="34" charset="0"/>
              </a:rPr>
              <a:t> </a:t>
            </a:r>
            <a:r>
              <a:rPr lang="en-US" sz="1600" dirty="0" smtClean="0">
                <a:latin typeface="Candara" panose="020E0502030303020204" pitchFamily="34" charset="0"/>
              </a:rPr>
              <a:t>every </a:t>
            </a:r>
            <a:r>
              <a:rPr lang="en-US" sz="1600" dirty="0">
                <a:latin typeface="Candara" panose="020E0502030303020204" pitchFamily="34" charset="0"/>
              </a:rPr>
              <a:t>day. </a:t>
            </a:r>
            <a:r>
              <a:rPr lang="en-US" sz="1600" dirty="0" smtClean="0">
                <a:latin typeface="Candara" panose="020E0502030303020204" pitchFamily="34" charset="0"/>
              </a:rPr>
              <a:t>One night </a:t>
            </a:r>
            <a:r>
              <a:rPr lang="en-US" sz="1600" dirty="0">
                <a:latin typeface="Candara" panose="020E0502030303020204" pitchFamily="34" charset="0"/>
              </a:rPr>
              <a:t>Pandora couldn’t sleep</a:t>
            </a:r>
            <a:r>
              <a:rPr lang="en-US" sz="1600" dirty="0" smtClean="0">
                <a:latin typeface="Candara" panose="020E0502030303020204" pitchFamily="34" charset="0"/>
              </a:rPr>
              <a:t>. </a:t>
            </a:r>
            <a:r>
              <a:rPr lang="en-US" sz="1600" dirty="0">
                <a:latin typeface="Candara" panose="020E0502030303020204" pitchFamily="34" charset="0"/>
              </a:rPr>
              <a:t>She </a:t>
            </a:r>
            <a:r>
              <a:rPr lang="en-US" sz="1600" b="1" dirty="0">
                <a:latin typeface="Candara" panose="020E0502030303020204" pitchFamily="34" charset="0"/>
              </a:rPr>
              <a:t>made up her mind </a:t>
            </a:r>
            <a:r>
              <a:rPr lang="en-US" sz="1600" dirty="0" smtClean="0">
                <a:latin typeface="Candara" panose="020E0502030303020204" pitchFamily="34" charset="0"/>
              </a:rPr>
              <a:t>and </a:t>
            </a:r>
            <a:r>
              <a:rPr lang="en-US" sz="1600" dirty="0">
                <a:latin typeface="Candara" panose="020E0502030303020204" pitchFamily="34" charset="0"/>
              </a:rPr>
              <a:t>opened the box</a:t>
            </a:r>
            <a:r>
              <a:rPr lang="en-US" sz="1600" dirty="0" smtClean="0">
                <a:latin typeface="Candara" panose="020E0502030303020204" pitchFamily="34" charset="0"/>
              </a:rPr>
              <a:t>. </a:t>
            </a:r>
            <a:r>
              <a:rPr lang="en-US" sz="1600" dirty="0">
                <a:latin typeface="Candara" panose="020E0502030303020204" pitchFamily="34" charset="0"/>
              </a:rPr>
              <a:t>There was hate, cruelty, and poverty </a:t>
            </a:r>
            <a:r>
              <a:rPr lang="en-US" sz="1600" dirty="0" smtClean="0">
                <a:latin typeface="Candara" panose="020E0502030303020204" pitchFamily="34" charset="0"/>
              </a:rPr>
              <a:t>in </a:t>
            </a:r>
            <a:r>
              <a:rPr lang="en-US" sz="1600" dirty="0">
                <a:latin typeface="Candara" panose="020E0502030303020204" pitchFamily="34" charset="0"/>
              </a:rPr>
              <a:t>it. </a:t>
            </a:r>
            <a:r>
              <a:rPr lang="en-US" sz="1600" dirty="0" smtClean="0">
                <a:latin typeface="Candara" panose="020E0502030303020204" pitchFamily="34" charset="0"/>
              </a:rPr>
              <a:t>But </a:t>
            </a:r>
            <a:r>
              <a:rPr lang="en-US" sz="1600" dirty="0">
                <a:latin typeface="Candara" panose="020E0502030303020204" pitchFamily="34" charset="0"/>
              </a:rPr>
              <a:t>there was also hope </a:t>
            </a:r>
            <a:r>
              <a:rPr lang="en-US" sz="1600" dirty="0" smtClean="0">
                <a:latin typeface="Candara" panose="020E0502030303020204" pitchFamily="34" charset="0"/>
              </a:rPr>
              <a:t>in </a:t>
            </a:r>
            <a:r>
              <a:rPr lang="en-US" sz="1600" dirty="0">
                <a:latin typeface="Candara" panose="020E0502030303020204" pitchFamily="34" charset="0"/>
              </a:rPr>
              <a:t>the box. </a:t>
            </a:r>
            <a:r>
              <a:rPr lang="en-US" sz="1600" dirty="0" smtClean="0">
                <a:latin typeface="Candara" panose="020E0502030303020204" pitchFamily="34" charset="0"/>
              </a:rPr>
              <a:t>People </a:t>
            </a:r>
            <a:r>
              <a:rPr lang="en-US" sz="1600" dirty="0">
                <a:latin typeface="Candara" panose="020E0502030303020204" pitchFamily="34" charset="0"/>
              </a:rPr>
              <a:t>would suffer a lot </a:t>
            </a:r>
            <a:r>
              <a:rPr lang="en-US" sz="1600" dirty="0" smtClean="0">
                <a:latin typeface="Candara" panose="020E0502030303020204" pitchFamily="34" charset="0"/>
              </a:rPr>
              <a:t>but </a:t>
            </a:r>
            <a:r>
              <a:rPr lang="en-US" sz="1600" dirty="0">
                <a:latin typeface="Candara" panose="020E0502030303020204" pitchFamily="34" charset="0"/>
              </a:rPr>
              <a:t>they </a:t>
            </a:r>
            <a:r>
              <a:rPr lang="en-US" sz="1600" b="1" dirty="0">
                <a:latin typeface="Candara" panose="020E0502030303020204" pitchFamily="34" charset="0"/>
              </a:rPr>
              <a:t>had hope</a:t>
            </a:r>
            <a:r>
              <a:rPr lang="en-US" sz="1600" dirty="0" smtClean="0">
                <a:latin typeface="Candara" panose="020E0502030303020204" pitchFamily="34" charset="0"/>
              </a:rPr>
              <a:t>.</a:t>
            </a:r>
            <a:endParaRPr lang="en-US" sz="16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F52D335-8379-96CB-B843-19249269E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57" y="270666"/>
            <a:ext cx="972429" cy="97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8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1780" t="33888" r="18136" b="12628"/>
          <a:stretch/>
        </p:blipFill>
        <p:spPr>
          <a:xfrm>
            <a:off x="1637494" y="883402"/>
            <a:ext cx="7212039" cy="36111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32FD440-E36C-AC26-211D-197A0716B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62" y="179300"/>
            <a:ext cx="926689" cy="92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3135" t="40518" r="9661" b="24077"/>
          <a:stretch/>
        </p:blipFill>
        <p:spPr>
          <a:xfrm>
            <a:off x="1115878" y="1422168"/>
            <a:ext cx="7764651" cy="2002957"/>
          </a:xfrm>
          <a:prstGeom prst="rect">
            <a:avLst/>
          </a:prstGeom>
        </p:spPr>
      </p:pic>
      <p:pic>
        <p:nvPicPr>
          <p:cNvPr id="4" name="Google Shape;345;p30" descr="Resultado de imagen para key drawi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7810" y="455568"/>
            <a:ext cx="1605619" cy="96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44;p30" descr="Resultado de imagen para treasure box drawing"/>
          <p:cNvPicPr preferRelativeResize="0"/>
          <p:nvPr/>
        </p:nvPicPr>
        <p:blipFill rotWithShape="1">
          <a:blip r:embed="rId6">
            <a:alphaModFix/>
          </a:blip>
          <a:srcRect t="4644" b="4644"/>
          <a:stretch/>
        </p:blipFill>
        <p:spPr>
          <a:xfrm>
            <a:off x="6870894" y="3419421"/>
            <a:ext cx="1678369" cy="107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Magic wand cartoon (21379067) – Royalty-Free Vector | Vector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97"/>
          <a:stretch/>
        </p:blipFill>
        <p:spPr bwMode="auto">
          <a:xfrm>
            <a:off x="6364283" y="441931"/>
            <a:ext cx="1140201" cy="98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Vectores de Cartoon backpack - Descarga vectores gratis de gran calidad |  Magnific (antes Freepik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810" y="3367597"/>
            <a:ext cx="770864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spejo Mágico PNG, Dibujos, Vectores Para Descarga Gratuita - Pngtre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652" y="3367597"/>
            <a:ext cx="1011524" cy="101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1546850" y="296975"/>
            <a:ext cx="65151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333333"/>
                </a:solidFill>
                <a:latin typeface="Candara"/>
                <a:ea typeface="Candara"/>
                <a:cs typeface="Candara"/>
                <a:sym typeface="Candara"/>
              </a:rPr>
              <a:t>ACTIVITY 1 </a:t>
            </a:r>
            <a:endParaRPr b="1">
              <a:solidFill>
                <a:srgbClr val="333333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>
                <a:solidFill>
                  <a:srgbClr val="333333"/>
                </a:solidFill>
                <a:latin typeface="Candara"/>
                <a:ea typeface="Candara"/>
                <a:cs typeface="Candara"/>
                <a:sym typeface="Candara"/>
              </a:rPr>
              <a:t>Match the following characters in this myth with their descriptions.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8925" y="944975"/>
            <a:ext cx="1330325" cy="376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8050" y="891375"/>
            <a:ext cx="1751050" cy="3876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15"/>
          <p:cNvCxnSpPr/>
          <p:nvPr/>
        </p:nvCxnSpPr>
        <p:spPr>
          <a:xfrm>
            <a:off x="3011650" y="1364825"/>
            <a:ext cx="2110800" cy="9462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4" name="Google Shape;74;p15"/>
          <p:cNvCxnSpPr/>
          <p:nvPr/>
        </p:nvCxnSpPr>
        <p:spPr>
          <a:xfrm>
            <a:off x="3048100" y="2528375"/>
            <a:ext cx="2037900" cy="1783200"/>
          </a:xfrm>
          <a:prstGeom prst="straightConnector1">
            <a:avLst/>
          </a:prstGeom>
          <a:noFill/>
          <a:ln w="76200" cap="flat" cmpd="sng">
            <a:solidFill>
              <a:srgbClr val="674EA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5" name="Google Shape;75;p15"/>
          <p:cNvCxnSpPr/>
          <p:nvPr/>
        </p:nvCxnSpPr>
        <p:spPr>
          <a:xfrm rot="10800000" flipH="1">
            <a:off x="3068075" y="1364825"/>
            <a:ext cx="2050200" cy="2135100"/>
          </a:xfrm>
          <a:prstGeom prst="straightConnector1">
            <a:avLst/>
          </a:prstGeom>
          <a:noFill/>
          <a:ln w="76200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6" name="Google Shape;76;p15"/>
          <p:cNvCxnSpPr/>
          <p:nvPr/>
        </p:nvCxnSpPr>
        <p:spPr>
          <a:xfrm rot="10800000" flipH="1">
            <a:off x="3043800" y="3378675"/>
            <a:ext cx="2050200" cy="92190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BF1AA8CC-10B2-0CC4-94FF-3C44CD104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777" y="180082"/>
            <a:ext cx="928924" cy="928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16442" t="36601" r="11270" b="13079"/>
          <a:stretch/>
        </p:blipFill>
        <p:spPr>
          <a:xfrm>
            <a:off x="619932" y="1096235"/>
            <a:ext cx="8322590" cy="3258787"/>
          </a:xfrm>
          <a:prstGeom prst="rect">
            <a:avLst/>
          </a:prstGeom>
        </p:spPr>
      </p:pic>
      <p:sp>
        <p:nvSpPr>
          <p:cNvPr id="3" name="Botón de acción: Película 2">
            <a:hlinkClick r:id="" action="ppaction://noaction" highlightClick="1"/>
          </p:cNvPr>
          <p:cNvSpPr/>
          <p:nvPr/>
        </p:nvSpPr>
        <p:spPr>
          <a:xfrm>
            <a:off x="658368" y="482803"/>
            <a:ext cx="811987" cy="613432"/>
          </a:xfrm>
          <a:prstGeom prst="actionButtonMovi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3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4375" y="2938565"/>
            <a:ext cx="1284225" cy="147558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1636324" y="980932"/>
            <a:ext cx="5218200" cy="343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b="1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b="1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ndara"/>
              <a:buAutoNum type="arabicPeriod"/>
            </a:pP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Epimetheus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created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fire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                               ………</a:t>
            </a:r>
            <a:endParaRPr sz="16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6858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12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ndara"/>
              <a:buAutoNum type="arabicPeriod"/>
            </a:pP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Pandora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Epimetheus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’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wife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                   </a:t>
            </a:r>
            <a:r>
              <a:rPr lang="es-419" sz="1600" dirty="0" smtClean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……….</a:t>
            </a:r>
            <a:endParaRPr sz="12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6858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12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ndara"/>
              <a:buAutoNum type="arabicPeriod"/>
            </a:pP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Zeus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human.                                                 ………</a:t>
            </a:r>
            <a:endParaRPr sz="16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6858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12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ndara"/>
              <a:buAutoNum type="arabicPeriod"/>
            </a:pP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Prometheus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a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very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curious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s-419" sz="1600" dirty="0" err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person</a:t>
            </a:r>
            <a:r>
              <a:rPr lang="es-419" sz="1600" dirty="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.      ……….</a:t>
            </a:r>
            <a:endParaRPr sz="16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1600" dirty="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775" y="1560025"/>
            <a:ext cx="1378550" cy="13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4775" y="3129925"/>
            <a:ext cx="1284226" cy="128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14138" y="1293875"/>
            <a:ext cx="1644700" cy="16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/>
          <p:nvPr/>
        </p:nvSpPr>
        <p:spPr>
          <a:xfrm>
            <a:off x="5699183" y="2184025"/>
            <a:ext cx="459499" cy="387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FF00"/>
                </a:solidFill>
                <a:latin typeface="Abril Fatface"/>
              </a:rPr>
              <a:t>T</a:t>
            </a:r>
          </a:p>
        </p:txBody>
      </p:sp>
      <p:sp>
        <p:nvSpPr>
          <p:cNvPr id="88" name="Google Shape;88;p16"/>
          <p:cNvSpPr/>
          <p:nvPr/>
        </p:nvSpPr>
        <p:spPr>
          <a:xfrm>
            <a:off x="5699183" y="2793625"/>
            <a:ext cx="399237" cy="387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bril Fatface"/>
              </a:rPr>
              <a:t>F</a:t>
            </a:r>
          </a:p>
        </p:txBody>
      </p:sp>
      <p:sp>
        <p:nvSpPr>
          <p:cNvPr id="89" name="Google Shape;89;p16"/>
          <p:cNvSpPr/>
          <p:nvPr/>
        </p:nvSpPr>
        <p:spPr>
          <a:xfrm>
            <a:off x="5699183" y="3555625"/>
            <a:ext cx="399237" cy="387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bril Fatface"/>
              </a:rPr>
              <a:t>F</a:t>
            </a:r>
          </a:p>
        </p:txBody>
      </p:sp>
      <p:sp>
        <p:nvSpPr>
          <p:cNvPr id="90" name="Google Shape;90;p16"/>
          <p:cNvSpPr txBox="1"/>
          <p:nvPr/>
        </p:nvSpPr>
        <p:spPr>
          <a:xfrm>
            <a:off x="1986075" y="1618791"/>
            <a:ext cx="1273486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b="1" dirty="0" err="1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Prometheus</a:t>
            </a:r>
            <a:endParaRPr sz="1600" b="1" dirty="0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5699183" y="1498225"/>
            <a:ext cx="399237" cy="3877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bril Fatface"/>
              </a:rPr>
              <a:t>F</a:t>
            </a:r>
          </a:p>
        </p:txBody>
      </p:sp>
      <p:sp>
        <p:nvSpPr>
          <p:cNvPr id="92" name="Google Shape;92;p16"/>
          <p:cNvSpPr txBox="1"/>
          <p:nvPr/>
        </p:nvSpPr>
        <p:spPr>
          <a:xfrm>
            <a:off x="2774396" y="2914375"/>
            <a:ext cx="1284300" cy="43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b="1" dirty="0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a </a:t>
            </a:r>
            <a:r>
              <a:rPr lang="es-419" sz="1600" b="1" dirty="0" err="1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god</a:t>
            </a:r>
            <a:r>
              <a:rPr lang="es-419" sz="1600" b="1" dirty="0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.</a:t>
            </a:r>
            <a:endParaRPr sz="1600" b="1" dirty="0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191407" y="3533937"/>
            <a:ext cx="1068154" cy="4308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b="1" dirty="0">
                <a:solidFill>
                  <a:srgbClr val="FF0000"/>
                </a:solidFill>
                <a:latin typeface="Candara"/>
                <a:ea typeface="Candara"/>
                <a:cs typeface="Candara"/>
                <a:sym typeface="Candara"/>
              </a:rPr>
              <a:t>Pandora</a:t>
            </a:r>
            <a:endParaRPr sz="1600" b="1" dirty="0">
              <a:solidFill>
                <a:srgbClr val="FF0000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333" y="149772"/>
            <a:ext cx="1337817" cy="1277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 rotWithShape="1">
          <a:blip r:embed="rId3">
            <a:alphaModFix/>
          </a:blip>
          <a:srcRect l="13440" t="29759" r="30294" b="17948"/>
          <a:stretch/>
        </p:blipFill>
        <p:spPr>
          <a:xfrm>
            <a:off x="1142999" y="1064174"/>
            <a:ext cx="5998780" cy="3302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F1AA8CC-10B2-0CC4-94FF-3C44CD104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77" y="180082"/>
            <a:ext cx="928924" cy="92892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663559" y="458352"/>
            <a:ext cx="166326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rgbClr val="FF0000"/>
                </a:solidFill>
              </a:rPr>
              <a:t>IN THE CORNER OF THE HOUSE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63559" y="1894490"/>
            <a:ext cx="14346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FF0000"/>
                </a:solidFill>
              </a:rPr>
              <a:t>THE LID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667499" y="2743203"/>
            <a:ext cx="9485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FF0000"/>
                </a:solidFill>
              </a:rPr>
              <a:t>A BOX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024758" y="1174531"/>
            <a:ext cx="2278117" cy="13085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-0.20712 0.100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45365 0.191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91" y="9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43 -0.03642 L -0.49861 0.123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11" y="7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74" y="276488"/>
            <a:ext cx="1072989" cy="102421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40473" t="39174" r="34460" b="16261"/>
          <a:stretch/>
        </p:blipFill>
        <p:spPr>
          <a:xfrm>
            <a:off x="2829697" y="210067"/>
            <a:ext cx="4584358" cy="45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1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42943" t="25217" r="18902" b="20149"/>
          <a:stretch/>
        </p:blipFill>
        <p:spPr>
          <a:xfrm>
            <a:off x="3468914" y="303534"/>
            <a:ext cx="5659199" cy="448918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34537" y="1150883"/>
            <a:ext cx="3252118" cy="874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2FD440-E36C-AC26-211D-197A0716B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09" y="378372"/>
            <a:ext cx="1024984" cy="102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1"/>
          <p:cNvPicPr preferRelativeResize="0"/>
          <p:nvPr/>
        </p:nvPicPr>
        <p:blipFill rotWithShape="1">
          <a:blip r:embed="rId4">
            <a:alphaModFix/>
          </a:blip>
          <a:srcRect l="12064" t="23438" r="27253" b="18591"/>
          <a:stretch/>
        </p:blipFill>
        <p:spPr>
          <a:xfrm>
            <a:off x="2026063" y="784450"/>
            <a:ext cx="5091874" cy="273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5">
            <a:alphaModFix/>
          </a:blip>
          <a:srcRect l="12506" t="43819" r="27398" b="28371"/>
          <a:stretch/>
        </p:blipFill>
        <p:spPr>
          <a:xfrm>
            <a:off x="2073750" y="3416300"/>
            <a:ext cx="5044176" cy="132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32FD440-E36C-AC26-211D-197A0716B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209" y="378372"/>
            <a:ext cx="1024984" cy="102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/>
          <p:cNvSpPr txBox="1"/>
          <p:nvPr/>
        </p:nvSpPr>
        <p:spPr>
          <a:xfrm>
            <a:off x="342957" y="326613"/>
            <a:ext cx="1186298" cy="11958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4"/>
          <a:srcRect l="40473" t="39174" r="34460" b="16261"/>
          <a:stretch/>
        </p:blipFill>
        <p:spPr>
          <a:xfrm>
            <a:off x="2899382" y="197708"/>
            <a:ext cx="4584358" cy="4584358"/>
          </a:xfrm>
          <a:prstGeom prst="rect">
            <a:avLst/>
          </a:prstGeom>
        </p:spPr>
      </p:pic>
      <p:sp>
        <p:nvSpPr>
          <p:cNvPr id="24" name="Google Shape;189;p22"/>
          <p:cNvSpPr/>
          <p:nvPr/>
        </p:nvSpPr>
        <p:spPr>
          <a:xfrm>
            <a:off x="4807111" y="197708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89;p22"/>
          <p:cNvSpPr/>
          <p:nvPr/>
        </p:nvSpPr>
        <p:spPr>
          <a:xfrm>
            <a:off x="6442974" y="1084683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89;p22"/>
          <p:cNvSpPr/>
          <p:nvPr/>
        </p:nvSpPr>
        <p:spPr>
          <a:xfrm>
            <a:off x="5191561" y="2052095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89;p22"/>
          <p:cNvSpPr/>
          <p:nvPr/>
        </p:nvSpPr>
        <p:spPr>
          <a:xfrm>
            <a:off x="5191561" y="2927679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89;p22"/>
          <p:cNvSpPr/>
          <p:nvPr/>
        </p:nvSpPr>
        <p:spPr>
          <a:xfrm>
            <a:off x="5419086" y="3906482"/>
            <a:ext cx="1040766" cy="875584"/>
          </a:xfrm>
          <a:prstGeom prst="ellipse">
            <a:avLst/>
          </a:prstGeom>
          <a:solidFill>
            <a:srgbClr val="EEEEEE">
              <a:alpha val="0"/>
            </a:srgbClr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52D335-8379-96CB-B843-19249269E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57" y="159534"/>
            <a:ext cx="972429" cy="972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3117</TotalTime>
  <Words>737</Words>
  <Application>Microsoft Office PowerPoint</Application>
  <PresentationFormat>Presentación en pantalla (16:9)</PresentationFormat>
  <Paragraphs>153</Paragraphs>
  <Slides>30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Candara</vt:lpstr>
      <vt:lpstr>Arial</vt:lpstr>
      <vt:lpstr>Kalam</vt:lpstr>
      <vt:lpstr>Coiny</vt:lpstr>
      <vt:lpstr>Abril Fatface</vt:lpstr>
      <vt:lpstr>Wingdings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Magui</dc:creator>
  <cp:lastModifiedBy>Magui</cp:lastModifiedBy>
  <cp:revision>75</cp:revision>
  <dcterms:modified xsi:type="dcterms:W3CDTF">2026-08-17T22:22:17Z</dcterms:modified>
</cp:coreProperties>
</file>