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autoCompressPictures="0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256" r:id="rId2"/>
    <p:sldId id="275" r:id="rId3"/>
    <p:sldId id="322" r:id="rId4"/>
    <p:sldId id="323" r:id="rId5"/>
    <p:sldId id="324" r:id="rId6"/>
    <p:sldId id="325" r:id="rId7"/>
    <p:sldId id="326" r:id="rId8"/>
    <p:sldId id="327" r:id="rId9"/>
    <p:sldId id="328" r:id="rId10"/>
    <p:sldId id="329" r:id="rId11"/>
    <p:sldId id="321" r:id="rId12"/>
    <p:sldId id="330" r:id="rId13"/>
    <p:sldId id="345" r:id="rId14"/>
    <p:sldId id="331" r:id="rId15"/>
    <p:sldId id="336" r:id="rId16"/>
    <p:sldId id="332" r:id="rId17"/>
    <p:sldId id="335" r:id="rId18"/>
    <p:sldId id="334" r:id="rId19"/>
    <p:sldId id="347" r:id="rId20"/>
    <p:sldId id="333" r:id="rId21"/>
    <p:sldId id="339" r:id="rId22"/>
    <p:sldId id="341" r:id="rId23"/>
    <p:sldId id="340" r:id="rId24"/>
    <p:sldId id="338" r:id="rId25"/>
    <p:sldId id="342" r:id="rId26"/>
    <p:sldId id="348" r:id="rId27"/>
    <p:sldId id="346" r:id="rId28"/>
    <p:sldId id="343" r:id="rId29"/>
    <p:sldId id="344" r:id="rId30"/>
    <p:sldId id="351" r:id="rId31"/>
    <p:sldId id="349" r:id="rId32"/>
    <p:sldId id="350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60" r:id="rId41"/>
    <p:sldId id="361" r:id="rId42"/>
    <p:sldId id="362" r:id="rId43"/>
    <p:sldId id="363" r:id="rId44"/>
    <p:sldId id="364" r:id="rId45"/>
    <p:sldId id="365" r:id="rId46"/>
    <p:sldId id="366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ie Verdú" initials="AV" lastIdx="1" clrIdx="0">
    <p:extLst>
      <p:ext uri="{19B8F6BF-5375-455C-9EA6-DF929625EA0E}">
        <p15:presenceInfo xmlns:p15="http://schemas.microsoft.com/office/powerpoint/2012/main" userId="78d45058ddcd9fb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5"/>
    <p:restoredTop sz="91566"/>
  </p:normalViewPr>
  <p:slideViewPr>
    <p:cSldViewPr snapToGrid="0" snapToObjects="1">
      <p:cViewPr varScale="1">
        <p:scale>
          <a:sx n="60" d="100"/>
          <a:sy n="60" d="100"/>
        </p:scale>
        <p:origin x="660" y="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9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F6AEE050-C65C-CB44-A611-5FBAA84ADA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7238FC3-FEE7-704C-AC3A-D2E14F5E77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A1543-3A73-9D40-A7C6-1E17D797E0D1}" type="datetimeFigureOut">
              <a:rPr lang="es-AR" smtClean="0"/>
              <a:t>24/4/2026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B31FF84-849C-AE46-B024-F2893D2B6A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9F5AA74-80BD-0E40-A727-608069F6DF0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38A63-27DA-3F47-8C64-7A5DCB767BA8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1869464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AA2A40-BD18-D24F-83A9-5DB36DFBF9E4}" type="datetimeFigureOut">
              <a:rPr lang="es-AR" smtClean="0"/>
              <a:t>24/4/2026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DF593-2791-6848-BA4A-0758756B071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163715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>
              <a:highlight>
                <a:srgbClr val="FFFF00"/>
              </a:highlight>
            </a:endParaRPr>
          </a:p>
        </p:txBody>
      </p:sp>
      <p:sp>
        <p:nvSpPr>
          <p:cNvPr id="4" name="Marcador de encabezado 3">
            <a:extLst>
              <a:ext uri="{FF2B5EF4-FFF2-40B4-BE49-F238E27FC236}">
                <a16:creationId xmlns:a16="http://schemas.microsoft.com/office/drawing/2014/main" id="{E3B33CC4-DD65-024A-B985-DC0168F9E02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22229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41279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Respuestas que se vean acá para</a:t>
            </a:r>
            <a:r>
              <a:rPr lang="es-ES" baseline="0" dirty="0"/>
              <a:t> chequear</a:t>
            </a:r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505812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 smtClean="0"/>
              <a:t>Piezas de </a:t>
            </a:r>
            <a:r>
              <a:rPr lang="es-AR" dirty="0" err="1" smtClean="0"/>
              <a:t>puzzle</a:t>
            </a:r>
            <a:r>
              <a:rPr lang="es-AR" dirty="0" smtClean="0"/>
              <a:t> con </a:t>
            </a:r>
            <a:r>
              <a:rPr lang="es-AR" dirty="0" err="1" smtClean="0"/>
              <a:t>beginnings</a:t>
            </a:r>
            <a:r>
              <a:rPr lang="es-AR" baseline="0" dirty="0" smtClean="0"/>
              <a:t> and </a:t>
            </a:r>
            <a:r>
              <a:rPr lang="es-AR" baseline="0" dirty="0" err="1" smtClean="0"/>
              <a:t>endings</a:t>
            </a:r>
            <a:r>
              <a:rPr lang="es-AR" baseline="0" dirty="0" smtClean="0"/>
              <a:t> de </a:t>
            </a:r>
            <a:r>
              <a:rPr lang="es-AR" baseline="0" dirty="0" err="1" smtClean="0"/>
              <a:t>chunks</a:t>
            </a:r>
            <a:r>
              <a:rPr lang="es-AR" baseline="0" dirty="0" smtClean="0"/>
              <a:t> </a:t>
            </a:r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32618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Respuestas que se vean acá para</a:t>
            </a:r>
            <a:r>
              <a:rPr lang="es-ES" baseline="0" dirty="0"/>
              <a:t> chequear</a:t>
            </a:r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9440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Reespuestas</a:t>
            </a:r>
            <a:r>
              <a:rPr lang="es-ES" baseline="0" dirty="0"/>
              <a:t> que se vean acá</a:t>
            </a:r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00490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3318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9955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18010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6758816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51669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encabezado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7284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 userDrawn="1"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Proyecto J033 -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</p:spTree>
    <p:extLst>
      <p:ext uri="{BB962C8B-B14F-4D97-AF65-F5344CB8AC3E}">
        <p14:creationId xmlns:p14="http://schemas.microsoft.com/office/powerpoint/2010/main" val="1970919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/>
          <a:lstStyle/>
          <a:p>
            <a:r>
              <a:rPr lang="es-AR" dirty="0" err="1"/>
              <a:t>Chapter</a:t>
            </a:r>
            <a:r>
              <a:rPr lang="es-AR" dirty="0"/>
              <a:t> 1: "Count on me"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32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  <a:prstGeom prst="rect">
            <a:avLst/>
          </a:prstGeo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/>
          <a:lstStyle/>
          <a:p>
            <a:r>
              <a:rPr lang="es-AR" dirty="0" err="1"/>
              <a:t>Chapter</a:t>
            </a:r>
            <a:r>
              <a:rPr lang="es-AR" dirty="0"/>
              <a:t> 1: "Count on me"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992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153987" y="574586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3BE8276-644A-AC4D-AC5E-FA04A75BE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719" y="344398"/>
            <a:ext cx="36957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4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/>
          <a:lstStyle/>
          <a:p>
            <a:r>
              <a:rPr lang="es-AR" dirty="0" err="1"/>
              <a:t>Chapter</a:t>
            </a:r>
            <a:r>
              <a:rPr lang="es-AR" dirty="0"/>
              <a:t> 1: "Count on me"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528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  <a:prstGeom prst="rect">
            <a:avLst/>
          </a:prstGeo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/>
          <a:lstStyle/>
          <a:p>
            <a:r>
              <a:rPr lang="es-AR" dirty="0" err="1"/>
              <a:t>Chapter</a:t>
            </a:r>
            <a:r>
              <a:rPr lang="es-AR" dirty="0"/>
              <a:t> 1: "Count on me"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643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  <a:prstGeom prst="rect">
            <a:avLst/>
          </a:prstGeo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/>
          <a:lstStyle/>
          <a:p>
            <a:r>
              <a:rPr lang="es-AR" dirty="0" err="1"/>
              <a:t>Chapter</a:t>
            </a:r>
            <a:r>
              <a:rPr lang="es-AR" dirty="0"/>
              <a:t> 1: "Count on me"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7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/>
          <a:lstStyle/>
          <a:p>
            <a:r>
              <a:rPr lang="es-AR" dirty="0" err="1"/>
              <a:t>Chapter</a:t>
            </a:r>
            <a:r>
              <a:rPr lang="es-AR" dirty="0"/>
              <a:t> 1: "Count on me"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36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/>
          <a:lstStyle/>
          <a:p>
            <a:r>
              <a:rPr lang="es-AR" dirty="0" err="1"/>
              <a:t>Chapter</a:t>
            </a:r>
            <a:r>
              <a:rPr lang="es-AR" dirty="0"/>
              <a:t> 8 “Friends </a:t>
            </a:r>
            <a:r>
              <a:rPr lang="es-AR" dirty="0" err="1"/>
              <a:t>will</a:t>
            </a:r>
            <a:r>
              <a:rPr lang="es-AR" dirty="0"/>
              <a:t> be </a:t>
            </a:r>
            <a:r>
              <a:rPr lang="es-AR" dirty="0" err="1"/>
              <a:t>the</a:t>
            </a:r>
            <a:r>
              <a:rPr lang="es-AR" dirty="0"/>
              <a:t> light </a:t>
            </a:r>
            <a:r>
              <a:rPr lang="es-AR" dirty="0" err="1"/>
              <a:t>to</a:t>
            </a:r>
            <a:r>
              <a:rPr lang="es-AR" dirty="0"/>
              <a:t> guide </a:t>
            </a:r>
            <a:r>
              <a:rPr lang="es-AR" dirty="0" err="1"/>
              <a:t>you</a:t>
            </a:r>
            <a:r>
              <a:rPr lang="es-AR" dirty="0"/>
              <a:t>”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3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  <a:prstGeom prst="rect">
            <a:avLst/>
          </a:prstGeo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/>
          <a:lstStyle/>
          <a:p>
            <a:r>
              <a:rPr lang="es-AR" dirty="0" err="1"/>
              <a:t>Chapter</a:t>
            </a:r>
            <a:r>
              <a:rPr lang="es-AR" dirty="0"/>
              <a:t> 1: "Count on me"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/>
          <a:lstStyle/>
          <a:p>
            <a:r>
              <a:rPr lang="es-AR" dirty="0" err="1"/>
              <a:t>Chapter</a:t>
            </a:r>
            <a:r>
              <a:rPr lang="es-AR" dirty="0"/>
              <a:t> 1: "Count on me"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r>
              <a:rPr lang="en-US"/>
              <a:t>Proyecto J033 - Facultad de Lenguas - Universidad Nacional del Comahue -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70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pPr algn="ctr"/>
            <a:r>
              <a:rPr lang="en-US" dirty="0"/>
              <a:t>Proyecto J033 -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/>
              <a:t> - 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F23175-3705-C54E-8176-58D5D3107BF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685142" y="5361306"/>
            <a:ext cx="1495218" cy="1496694"/>
          </a:xfrm>
          <a:prstGeom prst="rect">
            <a:avLst/>
          </a:prstGeom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132927-4C2F-AC43-A28C-29D9771B2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AR" dirty="0" err="1"/>
              <a:t>Chapter</a:t>
            </a:r>
            <a:r>
              <a:rPr lang="es-AR" dirty="0"/>
              <a:t> 1: "Count on me"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DC932E4-5AFA-6549-A787-AB421D653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FBF12-3D9F-0B4E-98DE-2DF756B2BD5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481775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52A47B-E7AF-A546-A3BF-AA1734102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Lenguas - Universidad Nacional del Comahue -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57C84C8-48C2-AB76-2C3A-6B75DFFED0D3}"/>
              </a:ext>
            </a:extLst>
          </p:cNvPr>
          <p:cNvSpPr txBox="1">
            <a:spLocks/>
          </p:cNvSpPr>
          <p:nvPr/>
        </p:nvSpPr>
        <p:spPr>
          <a:xfrm>
            <a:off x="1752747" y="1049829"/>
            <a:ext cx="8679915" cy="726511"/>
          </a:xfrm>
          <a:prstGeom prst="rect">
            <a:avLst/>
          </a:prstGeom>
        </p:spPr>
        <p:txBody>
          <a:bodyPr bIns="0" anchor="b">
            <a:normAutofit fontScale="975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0" i="0" kern="1200" cap="none" spc="-150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Chapter 8. Friends will be the light to guide you</a:t>
            </a:r>
            <a:r>
              <a:rPr lang="es-A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s-A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(Nivel Medio)</a:t>
            </a:r>
            <a:endParaRPr lang="es-AR" sz="6000" dirty="0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8B4B1D1-8257-E1D0-089F-781C514A0B44}"/>
              </a:ext>
            </a:extLst>
          </p:cNvPr>
          <p:cNvSpPr txBox="1">
            <a:spLocks/>
          </p:cNvSpPr>
          <p:nvPr/>
        </p:nvSpPr>
        <p:spPr>
          <a:xfrm>
            <a:off x="2563071" y="4356733"/>
            <a:ext cx="7059269" cy="1322587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b="0" kern="1200">
                <a:solidFill>
                  <a:srgbClr val="FFFEFF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Adapted from </a:t>
            </a:r>
            <a:r>
              <a:rPr lang="en-US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en-US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drums of ancestors’ tales to the pop tunes of today: Teaching formulaic sequences with legends and songs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Zinkgraf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et al, 2022)</a:t>
            </a:r>
            <a:endParaRPr lang="es-AR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AR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24A29BF-ED76-8C9B-13CD-7C88D20F2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635" y="2164589"/>
            <a:ext cx="1748729" cy="174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7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261073-0AF1-3DA7-2B2D-D823E5601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7AB914-7E61-190A-CECE-0D7F353AC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Lenguas - Universidad Nacional del Comahue -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2B79B9-7C0D-F7B4-1E41-69A2D4172F49}"/>
              </a:ext>
            </a:extLst>
          </p:cNvPr>
          <p:cNvSpPr txBox="1"/>
          <p:nvPr/>
        </p:nvSpPr>
        <p:spPr>
          <a:xfrm>
            <a:off x="11393424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4B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CF592F2-7F31-9687-69A8-344CADBEF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211" y="78158"/>
            <a:ext cx="2976242" cy="9541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56F70CE-F57A-E808-CF3C-C1880FFC5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B651A3-602E-06FE-6439-4EAEB37BD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161" y="4145490"/>
            <a:ext cx="9828534" cy="133641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/>
          <a:srcRect l="28130" t="25339" r="23578" b="11572"/>
          <a:stretch/>
        </p:blipFill>
        <p:spPr>
          <a:xfrm>
            <a:off x="1683835" y="252129"/>
            <a:ext cx="5259225" cy="386473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992722" y="2003735"/>
            <a:ext cx="4708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  <a:endParaRPr lang="es-E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735465" y="4347185"/>
            <a:ext cx="361271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50" dirty="0" smtClean="0">
                <a:latin typeface="Candara" panose="020E0502030303020204" pitchFamily="34" charset="0"/>
              </a:rPr>
              <a:t>A. </a:t>
            </a:r>
            <a:r>
              <a:rPr lang="es-ES" sz="1850" dirty="0" err="1" smtClean="0">
                <a:latin typeface="Candara" panose="020E0502030303020204" pitchFamily="34" charset="0"/>
              </a:rPr>
              <a:t>find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yourself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lost</a:t>
            </a:r>
            <a:r>
              <a:rPr lang="es-ES" sz="1850" dirty="0" smtClean="0">
                <a:latin typeface="Candara" panose="020E0502030303020204" pitchFamily="34" charset="0"/>
              </a:rPr>
              <a:t> in </a:t>
            </a:r>
            <a:r>
              <a:rPr lang="es-ES" sz="1850" dirty="0" err="1" smtClean="0">
                <a:latin typeface="Candara" panose="020E0502030303020204" pitchFamily="34" charset="0"/>
              </a:rPr>
              <a:t>the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dark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endParaRPr lang="en-US" sz="1850" dirty="0">
              <a:latin typeface="Candara" panose="020E0502030303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974169" y="4352015"/>
            <a:ext cx="484805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50" dirty="0">
                <a:latin typeface="Candara" panose="020E0502030303020204" pitchFamily="34" charset="0"/>
              </a:rPr>
              <a:t>C</a:t>
            </a:r>
            <a:r>
              <a:rPr lang="es-ES" sz="1850" dirty="0" smtClean="0">
                <a:latin typeface="Candara" panose="020E0502030303020204" pitchFamily="34" charset="0"/>
              </a:rPr>
              <a:t>. </a:t>
            </a:r>
            <a:r>
              <a:rPr lang="es-ES" sz="1850" dirty="0" err="1" smtClean="0">
                <a:latin typeface="Candara" panose="020E0502030303020204" pitchFamily="34" charset="0"/>
              </a:rPr>
              <a:t>find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yourself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stuck</a:t>
            </a:r>
            <a:r>
              <a:rPr lang="es-ES" sz="1850" dirty="0" smtClean="0">
                <a:latin typeface="Candara" panose="020E0502030303020204" pitchFamily="34" charset="0"/>
              </a:rPr>
              <a:t> in </a:t>
            </a:r>
            <a:r>
              <a:rPr lang="es-ES" sz="1850" dirty="0" err="1" smtClean="0">
                <a:latin typeface="Candara" panose="020E0502030303020204" pitchFamily="34" charset="0"/>
              </a:rPr>
              <a:t>the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middle</a:t>
            </a:r>
            <a:r>
              <a:rPr lang="es-ES" sz="1850" dirty="0" smtClean="0">
                <a:latin typeface="Candara" panose="020E0502030303020204" pitchFamily="34" charset="0"/>
              </a:rPr>
              <a:t> of </a:t>
            </a:r>
            <a:r>
              <a:rPr lang="es-ES" sz="1850" dirty="0" err="1" smtClean="0">
                <a:latin typeface="Candara" panose="020E0502030303020204" pitchFamily="34" charset="0"/>
              </a:rPr>
              <a:t>the</a:t>
            </a:r>
            <a:r>
              <a:rPr lang="es-ES" sz="1850" dirty="0" smtClean="0">
                <a:latin typeface="Candara" panose="020E0502030303020204" pitchFamily="34" charset="0"/>
              </a:rPr>
              <a:t> sea</a:t>
            </a:r>
            <a:endParaRPr lang="en-US" sz="1850" dirty="0">
              <a:latin typeface="Candara" panose="020E0502030303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889730" y="4958401"/>
            <a:ext cx="361271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50" dirty="0">
                <a:latin typeface="Candara" panose="020E0502030303020204" pitchFamily="34" charset="0"/>
              </a:rPr>
              <a:t>B</a:t>
            </a:r>
            <a:r>
              <a:rPr lang="es-ES" sz="1850" dirty="0" smtClean="0">
                <a:latin typeface="Candara" panose="020E0502030303020204" pitchFamily="34" charset="0"/>
              </a:rPr>
              <a:t>. </a:t>
            </a:r>
            <a:r>
              <a:rPr lang="es-ES" sz="1850" dirty="0" err="1" smtClean="0">
                <a:latin typeface="Candara" panose="020E0502030303020204" pitchFamily="34" charset="0"/>
              </a:rPr>
              <a:t>sail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the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world</a:t>
            </a:r>
            <a:r>
              <a:rPr lang="es-ES" sz="1850" dirty="0" smtClean="0">
                <a:latin typeface="Candara" panose="020E0502030303020204" pitchFamily="34" charset="0"/>
              </a:rPr>
              <a:t> to </a:t>
            </a:r>
            <a:r>
              <a:rPr lang="es-ES" sz="1850" dirty="0" err="1" smtClean="0">
                <a:latin typeface="Candara" panose="020E0502030303020204" pitchFamily="34" charset="0"/>
              </a:rPr>
              <a:t>find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you</a:t>
            </a:r>
            <a:endParaRPr lang="en-US" sz="1850" dirty="0">
              <a:latin typeface="Candara" panose="020E0502030303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6841460" y="4962233"/>
            <a:ext cx="3612718" cy="3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50" dirty="0">
                <a:latin typeface="Candara" panose="020E0502030303020204" pitchFamily="34" charset="0"/>
              </a:rPr>
              <a:t>D</a:t>
            </a:r>
            <a:r>
              <a:rPr lang="es-ES" sz="1850" dirty="0" smtClean="0">
                <a:latin typeface="Candara" panose="020E0502030303020204" pitchFamily="34" charset="0"/>
              </a:rPr>
              <a:t>. be </a:t>
            </a:r>
            <a:r>
              <a:rPr lang="es-ES" sz="1850" dirty="0" err="1" smtClean="0">
                <a:latin typeface="Candara" panose="020E0502030303020204" pitchFamily="34" charset="0"/>
              </a:rPr>
              <a:t>the</a:t>
            </a:r>
            <a:r>
              <a:rPr lang="es-ES" sz="1850" dirty="0" smtClean="0">
                <a:latin typeface="Candara" panose="020E0502030303020204" pitchFamily="34" charset="0"/>
              </a:rPr>
              <a:t> light to </a:t>
            </a:r>
            <a:r>
              <a:rPr lang="es-ES" sz="1850" dirty="0" err="1" smtClean="0">
                <a:latin typeface="Candara" panose="020E0502030303020204" pitchFamily="34" charset="0"/>
              </a:rPr>
              <a:t>guide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r>
              <a:rPr lang="es-ES" sz="1850" dirty="0" err="1" smtClean="0">
                <a:latin typeface="Candara" panose="020E0502030303020204" pitchFamily="34" charset="0"/>
              </a:rPr>
              <a:t>you</a:t>
            </a:r>
            <a:r>
              <a:rPr lang="es-ES" sz="1850" dirty="0" smtClean="0">
                <a:latin typeface="Candara" panose="020E0502030303020204" pitchFamily="34" charset="0"/>
              </a:rPr>
              <a:t> </a:t>
            </a:r>
            <a:endParaRPr lang="en-US" sz="185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39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022E-16 L -0.48554 -0.37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84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32396 -0.553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09687 -0.136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-0.07539 -0.255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76B29-1719-57E8-3D88-FE1606E48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224EDB-C516-AFB8-12DD-9D6F6D547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10E8853-6A04-5BA5-D776-17102EF0581B}"/>
              </a:ext>
            </a:extLst>
          </p:cNvPr>
          <p:cNvSpPr txBox="1"/>
          <p:nvPr/>
        </p:nvSpPr>
        <p:spPr>
          <a:xfrm>
            <a:off x="581890" y="583474"/>
            <a:ext cx="1058875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lnSpc>
                <a:spcPct val="150000"/>
              </a:lnSpc>
              <a:buNone/>
            </a:pPr>
            <a:r>
              <a:rPr lang="es-AR" sz="2400" b="0" i="0" dirty="0">
                <a:solidFill>
                  <a:srgbClr val="000000"/>
                </a:solidFill>
                <a:effectLst/>
              </a:rPr>
              <a:t>a) ‘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When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’ se usa para .............................................................................. </a:t>
            </a:r>
            <a:endParaRPr lang="es-AR" sz="2400" dirty="0">
              <a:effectLst/>
            </a:endParaRPr>
          </a:p>
          <a:p>
            <a:pPr algn="l" rtl="0">
              <a:lnSpc>
                <a:spcPct val="150000"/>
              </a:lnSpc>
              <a:buNone/>
            </a:pPr>
            <a:r>
              <a:rPr lang="es-AR" sz="2400" b="0" i="0" dirty="0">
                <a:solidFill>
                  <a:srgbClr val="000000"/>
                </a:solidFill>
                <a:effectLst/>
              </a:rPr>
              <a:t>b) ‘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I’ll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 + </a:t>
            </a:r>
            <a:r>
              <a:rPr lang="es-AR" sz="2400" b="0" i="0" dirty="0" err="1" smtClean="0">
                <a:solidFill>
                  <a:srgbClr val="000000"/>
                </a:solidFill>
                <a:effectLst/>
              </a:rPr>
              <a:t>verb</a:t>
            </a:r>
            <a:r>
              <a:rPr lang="es-AR" sz="2400" b="0" i="0" dirty="0" smtClean="0">
                <a:solidFill>
                  <a:srgbClr val="000000"/>
                </a:solidFill>
                <a:effectLst/>
              </a:rPr>
              <a:t>’ se 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usa para .......................................................................... </a:t>
            </a:r>
            <a:endParaRPr lang="es-AR" sz="2400" dirty="0">
              <a:effectLst/>
            </a:endParaRPr>
          </a:p>
          <a:p>
            <a:pPr algn="just" rtl="0">
              <a:lnSpc>
                <a:spcPct val="150000"/>
              </a:lnSpc>
              <a:buNone/>
            </a:pPr>
            <a:r>
              <a:rPr lang="es-AR" sz="2400" b="0" i="0" dirty="0">
                <a:solidFill>
                  <a:srgbClr val="000000"/>
                </a:solidFill>
                <a:effectLst/>
              </a:rPr>
              <a:t>c) La situación que ‘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when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’ presenta es ¿más o menos posible que la</a:t>
            </a:r>
            <a:endParaRPr lang="es-AR" sz="2400" dirty="0">
              <a:effectLst/>
            </a:endParaRPr>
          </a:p>
          <a:p>
            <a:pPr algn="l" rtl="0">
              <a:lnSpc>
                <a:spcPct val="150000"/>
              </a:lnSpc>
              <a:buNone/>
            </a:pPr>
            <a:r>
              <a:rPr lang="es-AR" sz="2400" b="0" i="0" dirty="0">
                <a:solidFill>
                  <a:srgbClr val="000000"/>
                </a:solidFill>
                <a:effectLst/>
              </a:rPr>
              <a:t>situación que presenta ‘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if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’? ...................................................................</a:t>
            </a:r>
            <a:endParaRPr lang="es-AR" sz="2400" dirty="0">
              <a:effectLst/>
            </a:endParaRPr>
          </a:p>
          <a:p>
            <a:pPr algn="l" rtl="0">
              <a:lnSpc>
                <a:spcPct val="150000"/>
              </a:lnSpc>
              <a:buNone/>
            </a:pPr>
            <a:r>
              <a:rPr lang="es-AR" sz="2400" b="0" i="0" dirty="0">
                <a:solidFill>
                  <a:srgbClr val="000000"/>
                </a:solidFill>
                <a:effectLst/>
              </a:rPr>
              <a:t>d) Who 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may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 be </a:t>
            </a:r>
            <a:r>
              <a:rPr lang="es-AR" sz="2400" b="1" i="0" dirty="0">
                <a:solidFill>
                  <a:srgbClr val="000000"/>
                </a:solidFill>
                <a:effectLst/>
              </a:rPr>
              <a:t>in </a:t>
            </a:r>
            <a:r>
              <a:rPr lang="es-AR" sz="2400" b="1" i="0" dirty="0" err="1">
                <a:solidFill>
                  <a:srgbClr val="000000"/>
                </a:solidFill>
                <a:effectLst/>
              </a:rPr>
              <a:t>need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 in STANZA 1? </a:t>
            </a:r>
            <a:r>
              <a:rPr lang="es-AR" sz="2400" b="1" i="0" dirty="0" err="1">
                <a:solidFill>
                  <a:srgbClr val="000000"/>
                </a:solidFill>
                <a:effectLst/>
              </a:rPr>
              <a:t>Is</a:t>
            </a:r>
            <a:r>
              <a:rPr lang="es-AR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s-AR" sz="2400" b="1" i="0" dirty="0" err="1">
                <a:solidFill>
                  <a:srgbClr val="000000"/>
                </a:solidFill>
                <a:effectLst/>
              </a:rPr>
              <a:t>she</a:t>
            </a:r>
            <a:r>
              <a:rPr lang="es-AR" sz="2400" b="1" i="0" dirty="0">
                <a:solidFill>
                  <a:srgbClr val="000000"/>
                </a:solidFill>
                <a:effectLst/>
              </a:rPr>
              <a:t> in </a:t>
            </a:r>
            <a:r>
              <a:rPr lang="es-AR" sz="2400" b="1" i="0" dirty="0" err="1">
                <a:solidFill>
                  <a:srgbClr val="000000"/>
                </a:solidFill>
                <a:effectLst/>
              </a:rPr>
              <a:t>need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now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? 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Why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? ...................................................................................................................... </a:t>
            </a:r>
            <a:endParaRPr lang="es-AR" sz="2400" dirty="0">
              <a:effectLst/>
            </a:endParaRPr>
          </a:p>
          <a:p>
            <a:pPr algn="l" rtl="0">
              <a:lnSpc>
                <a:spcPct val="150000"/>
              </a:lnSpc>
              <a:buNone/>
            </a:pPr>
            <a:r>
              <a:rPr lang="es-AR" sz="2400" b="0" i="0" dirty="0" smtClean="0">
                <a:solidFill>
                  <a:srgbClr val="000000"/>
                </a:solidFill>
                <a:effectLst/>
              </a:rPr>
              <a:t>e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) 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How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does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 he 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respond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? 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How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does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 he </a:t>
            </a:r>
            <a:r>
              <a:rPr lang="es-AR" sz="2400" b="0" i="0" dirty="0" err="1">
                <a:solidFill>
                  <a:srgbClr val="000000"/>
                </a:solidFill>
                <a:effectLst/>
              </a:rPr>
              <a:t>help</a:t>
            </a:r>
            <a:r>
              <a:rPr lang="es-AR" sz="2400" b="0" i="0" dirty="0">
                <a:solidFill>
                  <a:srgbClr val="000000"/>
                </a:solidFill>
                <a:effectLst/>
              </a:rPr>
              <a:t>? </a:t>
            </a:r>
            <a:r>
              <a:rPr lang="es-AR" sz="2400" b="0" i="0" dirty="0" smtClean="0">
                <a:solidFill>
                  <a:srgbClr val="000000"/>
                </a:solidFill>
                <a:effectLst/>
              </a:rPr>
              <a:t>..................................... </a:t>
            </a:r>
            <a:endParaRPr lang="es-AR" sz="2400" dirty="0">
              <a:effectLst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4EE5FE7-E1F1-4D2A-A082-E4C072DF9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820" y="3172769"/>
            <a:ext cx="2753109" cy="279121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110516F-7F20-6EDB-30D6-C664BAD8BF3B}"/>
              </a:ext>
            </a:extLst>
          </p:cNvPr>
          <p:cNvSpPr txBox="1"/>
          <p:nvPr/>
        </p:nvSpPr>
        <p:spPr>
          <a:xfrm>
            <a:off x="11393424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5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499511" y="667170"/>
            <a:ext cx="2954656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introducir condiciones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931244" y="1181753"/>
            <a:ext cx="4756430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introducir las consecuencias en futuro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546889" y="2261545"/>
            <a:ext cx="4121641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Más posible: “cuando pase esto”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78465" y="3391990"/>
            <a:ext cx="8796355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Ella en el mar, en la oscuridad y cada vez que lo necesite – aunque ahora no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029460" y="4568376"/>
            <a:ext cx="6604693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La rescata, la guía, la ayuda con lo que sea necesario.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024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2374A-F58C-0AC6-5773-8BD9221B6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18212B0-7EDD-5CF2-8CEA-DEFCD5DDF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AD88EB6-864F-D323-10CC-20736131CCBE}"/>
              </a:ext>
            </a:extLst>
          </p:cNvPr>
          <p:cNvSpPr txBox="1"/>
          <p:nvPr/>
        </p:nvSpPr>
        <p:spPr>
          <a:xfrm>
            <a:off x="685799" y="929795"/>
            <a:ext cx="1086889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 indent="-361950" algn="just" rtl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a) In this first stanza, the author describes extreme conditions his/her friend can experience. ____</a:t>
            </a:r>
            <a:endParaRPr lang="en-US" sz="2400" dirty="0">
              <a:effectLst/>
            </a:endParaRPr>
          </a:p>
          <a:p>
            <a:pPr marL="361950" indent="-361950" algn="just" rtl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b) The singer tells his friend that if s/he ever finds him/herself in the middle of the desert, he will sail the world to find her. ____</a:t>
            </a:r>
            <a:endParaRPr lang="en-US" sz="2400" dirty="0">
              <a:effectLst/>
            </a:endParaRPr>
          </a:p>
          <a:p>
            <a:pPr marL="361950" indent="-361950" algn="just" rtl="0">
              <a:lnSpc>
                <a:spcPct val="150000"/>
              </a:lnSpc>
              <a:buNone/>
            </a:pPr>
            <a:r>
              <a:rPr lang="en-US" sz="2400" b="0" i="0" dirty="0" smtClean="0">
                <a:solidFill>
                  <a:srgbClr val="000000"/>
                </a:solidFill>
                <a:effectLst/>
              </a:rPr>
              <a:t>c)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The singer tells her friend that if s/he ever find him/herself lost in the dark, he will be the light to guide her. ____</a:t>
            </a:r>
            <a:endParaRPr lang="en-US" sz="2400" dirty="0">
              <a:effectLst/>
            </a:endParaRPr>
          </a:p>
          <a:p>
            <a:pPr marL="361950" indent="-361950" algn="just" rtl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d) Friends don’t know how to help you. ____</a:t>
            </a:r>
            <a:endParaRPr lang="en-US" sz="2400" dirty="0">
              <a:effectLst/>
            </a:endParaRPr>
          </a:p>
          <a:p>
            <a:pPr marL="361950" indent="-361950" algn="just" rtl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e) We find out what we are made of when we help our friends in need. ____</a:t>
            </a:r>
            <a:endParaRPr lang="en-US" sz="2400" dirty="0"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3C4221-B48F-A122-3FC3-7EF6ED4DF0F0}"/>
              </a:ext>
            </a:extLst>
          </p:cNvPr>
          <p:cNvSpPr txBox="1"/>
          <p:nvPr/>
        </p:nvSpPr>
        <p:spPr>
          <a:xfrm>
            <a:off x="11393424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6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sp>
        <p:nvSpPr>
          <p:cNvPr id="6" name="Botón de acción: Ayuda 5">
            <a:hlinkClick r:id="" action="ppaction://noaction" highlightClick="1"/>
          </p:cNvPr>
          <p:cNvSpPr/>
          <p:nvPr/>
        </p:nvSpPr>
        <p:spPr>
          <a:xfrm rot="20286753">
            <a:off x="414670" y="287078"/>
            <a:ext cx="832248" cy="744279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2543907" y="1405059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232395" y="3555421"/>
            <a:ext cx="1069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True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074039" y="2545621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514149" y="4153665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9424628" y="4696649"/>
            <a:ext cx="1069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True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034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Proyecto J033 - Facultad de Lenguas - Universidad Nacional del Comahue -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7643" t="35009" r="6199" b="20460"/>
          <a:stretch/>
        </p:blipFill>
        <p:spPr>
          <a:xfrm>
            <a:off x="402003" y="2333983"/>
            <a:ext cx="11394089" cy="33125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7776" y="1031664"/>
            <a:ext cx="87931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accent2"/>
                </a:solidFill>
              </a:rPr>
              <a:t>Which pairs of famous friends could </a:t>
            </a:r>
            <a:r>
              <a:rPr lang="en-US" sz="2400" b="1" dirty="0">
                <a:solidFill>
                  <a:schemeClr val="accent2"/>
                </a:solidFill>
              </a:rPr>
              <a:t>be in the “Count on me” music </a:t>
            </a:r>
            <a:r>
              <a:rPr lang="en-US" sz="2400" b="1" dirty="0" smtClean="0">
                <a:solidFill>
                  <a:schemeClr val="accent2"/>
                </a:solidFill>
              </a:rPr>
              <a:t>video? </a:t>
            </a:r>
            <a:r>
              <a:rPr lang="en-US" sz="2400" b="1" dirty="0">
                <a:solidFill>
                  <a:schemeClr val="accent2"/>
                </a:solidFill>
              </a:rPr>
              <a:t>Here are some ideas to help you</a:t>
            </a:r>
            <a:r>
              <a:rPr lang="en-US" sz="2400" b="1" dirty="0" smtClean="0">
                <a:solidFill>
                  <a:schemeClr val="accent2"/>
                </a:solidFill>
              </a:rPr>
              <a:t>. Justify your choice.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2FD440-E36C-AC26-211D-197A0716B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037" y="463296"/>
            <a:ext cx="1325599" cy="132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0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7A2A8-5375-33C7-A1FE-48304D30B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877E05D-6328-04E7-7D4B-E8E87B77E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EAAAC16-EA6A-F45B-0219-43DE8FE3B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788" y="247100"/>
            <a:ext cx="6726974" cy="513297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E180970-874D-46D0-2C3B-0E6C9995E399}"/>
              </a:ext>
            </a:extLst>
          </p:cNvPr>
          <p:cNvSpPr txBox="1"/>
          <p:nvPr/>
        </p:nvSpPr>
        <p:spPr>
          <a:xfrm>
            <a:off x="11393424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7A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05934F-8BCE-A1C0-4748-CCFA43EB8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14" y="310896"/>
            <a:ext cx="1246604" cy="12466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338831" y="1557500"/>
            <a:ext cx="531420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3919873" y="2008890"/>
            <a:ext cx="779717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3508955" y="2919249"/>
            <a:ext cx="531420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5745332" y="2919249"/>
            <a:ext cx="570408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3338831" y="2460280"/>
            <a:ext cx="361299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3533760" y="4165610"/>
            <a:ext cx="697997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5745332" y="4538160"/>
            <a:ext cx="814956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5271909" y="3325776"/>
            <a:ext cx="531420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4890436" y="2911670"/>
            <a:ext cx="670391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4040374" y="3703871"/>
            <a:ext cx="850061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0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6D2A0-D94C-5A71-54F8-D08FE6A3C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C19EA04-9640-46C3-6DA7-E9212C0D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8A3200-F232-24B7-D8AE-0D594254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6" y="1319597"/>
            <a:ext cx="5513569" cy="42070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B37323-ED8D-CDE2-D8F5-F0B5FDF84C09}"/>
              </a:ext>
            </a:extLst>
          </p:cNvPr>
          <p:cNvSpPr txBox="1"/>
          <p:nvPr/>
        </p:nvSpPr>
        <p:spPr>
          <a:xfrm>
            <a:off x="11393424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7B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2499C5-80D2-F2A1-BCAA-008604B64746}"/>
              </a:ext>
            </a:extLst>
          </p:cNvPr>
          <p:cNvSpPr txBox="1"/>
          <p:nvPr/>
        </p:nvSpPr>
        <p:spPr>
          <a:xfrm>
            <a:off x="5465321" y="926038"/>
            <a:ext cx="630550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buNone/>
            </a:pPr>
            <a:r>
              <a:rPr lang="es-MX" sz="2800" b="0" i="0" dirty="0">
                <a:solidFill>
                  <a:srgbClr val="000000"/>
                </a:solidFill>
                <a:effectLst/>
              </a:rPr>
              <a:t>a) ¿Por qué el cantante menciona la idea </a:t>
            </a:r>
            <a:endParaRPr lang="es-MX" sz="2800" dirty="0">
              <a:effectLst/>
            </a:endParaRPr>
          </a:p>
          <a:p>
            <a:pPr marL="365125" indent="-365125" algn="just" rtl="0">
              <a:buNone/>
            </a:pPr>
            <a:r>
              <a:rPr lang="es-MX" sz="2800" b="0" i="0" dirty="0">
                <a:solidFill>
                  <a:srgbClr val="000000"/>
                </a:solidFill>
                <a:effectLst/>
              </a:rPr>
              <a:t>     de “contar con alguien”? ¿En qué líneas      hace referencia a esta idea? </a:t>
            </a:r>
            <a:r>
              <a:rPr lang="es-MX" sz="2800" b="0" i="0" dirty="0" smtClean="0">
                <a:solidFill>
                  <a:srgbClr val="000000"/>
                </a:solidFill>
                <a:effectLst/>
              </a:rPr>
              <a:t>.........</a:t>
            </a:r>
            <a:endParaRPr lang="es-MX" sz="2800" dirty="0">
              <a:effectLst/>
            </a:endParaRPr>
          </a:p>
          <a:p>
            <a:pPr algn="just" rtl="0">
              <a:buNone/>
            </a:pPr>
            <a:r>
              <a:rPr lang="es-MX" sz="2800" b="0" i="0" dirty="0">
                <a:solidFill>
                  <a:srgbClr val="000000"/>
                </a:solidFill>
                <a:effectLst/>
              </a:rPr>
              <a:t>b) ¿Qué pronombres se usan para las </a:t>
            </a:r>
            <a:endParaRPr lang="es-MX" sz="2800" dirty="0">
              <a:effectLst/>
            </a:endParaRPr>
          </a:p>
          <a:p>
            <a:pPr algn="just" rtl="0">
              <a:buNone/>
            </a:pPr>
            <a:r>
              <a:rPr lang="es-MX" sz="2800" b="0" i="0" dirty="0">
                <a:solidFill>
                  <a:srgbClr val="000000"/>
                </a:solidFill>
                <a:effectLst/>
              </a:rPr>
              <a:t>     acciones “</a:t>
            </a:r>
            <a:r>
              <a:rPr lang="es-MX" sz="2800" b="0" i="0" dirty="0" err="1">
                <a:solidFill>
                  <a:srgbClr val="000000"/>
                </a:solidFill>
                <a:effectLst/>
              </a:rPr>
              <a:t>count</a:t>
            </a:r>
            <a:r>
              <a:rPr lang="es-MX" sz="2800" b="0" i="0" dirty="0">
                <a:solidFill>
                  <a:srgbClr val="000000"/>
                </a:solidFill>
                <a:effectLst/>
              </a:rPr>
              <a:t>” y “be </a:t>
            </a:r>
            <a:r>
              <a:rPr lang="es-MX" sz="2800" b="0" i="0" dirty="0" err="1">
                <a:solidFill>
                  <a:srgbClr val="000000"/>
                </a:solidFill>
                <a:effectLst/>
              </a:rPr>
              <a:t>there</a:t>
            </a:r>
            <a:r>
              <a:rPr lang="es-MX" sz="2800" b="0" i="0" dirty="0">
                <a:solidFill>
                  <a:srgbClr val="000000"/>
                </a:solidFill>
                <a:effectLst/>
              </a:rPr>
              <a:t>”? ¿En qué </a:t>
            </a:r>
          </a:p>
          <a:p>
            <a:pPr algn="just" rtl="0">
              <a:buNone/>
            </a:pPr>
            <a:r>
              <a:rPr lang="es-MX" sz="2800" dirty="0">
                <a:solidFill>
                  <a:srgbClr val="000000"/>
                </a:solidFill>
              </a:rPr>
              <a:t>     </a:t>
            </a:r>
            <a:r>
              <a:rPr lang="es-MX" sz="2800" b="0" i="0" dirty="0">
                <a:solidFill>
                  <a:srgbClr val="000000"/>
                </a:solidFill>
                <a:effectLst/>
              </a:rPr>
              <a:t>líneas? ………</a:t>
            </a:r>
            <a:endParaRPr lang="es-MX" sz="2800" dirty="0">
              <a:effectLst/>
            </a:endParaRPr>
          </a:p>
          <a:p>
            <a:pPr algn="just" rtl="0">
              <a:buNone/>
            </a:pPr>
            <a:r>
              <a:rPr lang="es-MX" sz="2800" b="0" i="0" dirty="0">
                <a:solidFill>
                  <a:srgbClr val="000000"/>
                </a:solidFill>
                <a:effectLst/>
              </a:rPr>
              <a:t>c) ¿Qué objetivo referido a una amistad </a:t>
            </a:r>
            <a:endParaRPr lang="es-MX" sz="2800" dirty="0">
              <a:effectLst/>
            </a:endParaRPr>
          </a:p>
          <a:p>
            <a:pPr algn="just" rtl="0">
              <a:buNone/>
            </a:pPr>
            <a:r>
              <a:rPr lang="es-MX" sz="2800" b="0" i="0" dirty="0">
                <a:solidFill>
                  <a:srgbClr val="000000"/>
                </a:solidFill>
                <a:effectLst/>
              </a:rPr>
              <a:t>    sana y positiva se expresa en el </a:t>
            </a:r>
            <a:endParaRPr lang="es-MX" sz="2800" dirty="0">
              <a:effectLst/>
            </a:endParaRPr>
          </a:p>
          <a:p>
            <a:pPr algn="just" rtl="0">
              <a:buNone/>
            </a:pPr>
            <a:r>
              <a:rPr lang="es-MX" sz="2800" b="0" i="0" dirty="0">
                <a:solidFill>
                  <a:srgbClr val="000000"/>
                </a:solidFill>
                <a:effectLst/>
              </a:rPr>
              <a:t>    estribillo? ¿Qué se supone que hacen </a:t>
            </a:r>
            <a:endParaRPr lang="es-MX" sz="2800" dirty="0">
              <a:effectLst/>
            </a:endParaRPr>
          </a:p>
          <a:p>
            <a:pPr algn="just" rtl="0">
              <a:buNone/>
            </a:pPr>
            <a:r>
              <a:rPr lang="es-MX" sz="2800" b="0" i="0" dirty="0">
                <a:solidFill>
                  <a:srgbClr val="000000"/>
                </a:solidFill>
                <a:effectLst/>
              </a:rPr>
              <a:t>    los amigos por nosotros y nosotros por </a:t>
            </a:r>
            <a:endParaRPr lang="es-MX" sz="2800" dirty="0">
              <a:effectLst/>
            </a:endParaRPr>
          </a:p>
          <a:p>
            <a:pPr algn="just"/>
            <a:r>
              <a:rPr lang="es-MX" sz="2800" b="0" i="0" dirty="0">
                <a:solidFill>
                  <a:srgbClr val="000000"/>
                </a:solidFill>
                <a:effectLst/>
              </a:rPr>
              <a:t>    ellos? </a:t>
            </a:r>
            <a:r>
              <a:rPr lang="en-US" sz="2800" dirty="0"/>
              <a:t>………</a:t>
            </a:r>
            <a:endParaRPr lang="es-MX" sz="2800" dirty="0"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275AF45-9ABC-D871-98E1-0646C2FD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597"/>
          <a:stretch>
            <a:fillRect/>
          </a:stretch>
        </p:blipFill>
        <p:spPr>
          <a:xfrm>
            <a:off x="421178" y="235376"/>
            <a:ext cx="1178745" cy="91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6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E0DF8-F6E9-B07B-E104-AAACC24E8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1E5A976-24BE-F8C8-2E26-12AEBD72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774F44-D216-884E-8E0D-BFA43D50A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786" y="263861"/>
            <a:ext cx="2753109" cy="51442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3C0ED7-6F55-F07A-93D4-9FADA4A1BDD1}"/>
              </a:ext>
            </a:extLst>
          </p:cNvPr>
          <p:cNvSpPr txBox="1"/>
          <p:nvPr/>
        </p:nvSpPr>
        <p:spPr>
          <a:xfrm>
            <a:off x="11393424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8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68E60DC-7466-1020-C74A-3567E88FB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230" y="180082"/>
            <a:ext cx="5451990" cy="15066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BF1AA8CC-10B2-0CC4-94FF-3C44CD104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77" y="180082"/>
            <a:ext cx="928924" cy="92892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716716" y="575509"/>
            <a:ext cx="470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7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19472" t="33577" r="14187" b="18835"/>
          <a:stretch/>
        </p:blipFill>
        <p:spPr>
          <a:xfrm>
            <a:off x="964390" y="1839953"/>
            <a:ext cx="10833599" cy="4371278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6716715" y="-63703"/>
            <a:ext cx="470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716714" y="261962"/>
            <a:ext cx="470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6765015" y="856711"/>
            <a:ext cx="3891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757576" y="1225012"/>
            <a:ext cx="389168" cy="4832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2985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4978C-D0B0-B6DB-4F5A-FF1FE7A4F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5EAC7FD-C1CC-3F69-646B-AB2D85EE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DC2657-3CB7-86ED-3BF3-55EC29473867}"/>
              </a:ext>
            </a:extLst>
          </p:cNvPr>
          <p:cNvSpPr txBox="1"/>
          <p:nvPr/>
        </p:nvSpPr>
        <p:spPr>
          <a:xfrm>
            <a:off x="2028304" y="996986"/>
            <a:ext cx="9975273" cy="3418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Can your friends count on you? Why (not)?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Can you count on your friends? Why (not)?</a:t>
            </a:r>
            <a:endParaRPr lang="en-US" sz="2800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Write down the names of the friends you can count on.</a:t>
            </a:r>
            <a:endParaRPr lang="en-US" sz="2800" dirty="0"/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0" i="0" dirty="0">
                <a:effectLst/>
              </a:rPr>
              <a:t>Is your friendship unconditional? What conditions are there? </a:t>
            </a:r>
            <a:endParaRPr lang="en-US" sz="2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2FD440-E36C-AC26-211D-197A0716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37" y="310896"/>
            <a:ext cx="1325599" cy="13255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615C55B-C190-0002-EACC-CE6C14A479EE}"/>
              </a:ext>
            </a:extLst>
          </p:cNvPr>
          <p:cNvSpPr txBox="1"/>
          <p:nvPr/>
        </p:nvSpPr>
        <p:spPr>
          <a:xfrm>
            <a:off x="11393424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9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186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09541-71E8-0631-C489-ABC6FD426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02ACF33-75E1-EA54-788E-22679430F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7A5600D-0EC4-F8C9-019F-7DDFF987077B}"/>
              </a:ext>
            </a:extLst>
          </p:cNvPr>
          <p:cNvSpPr txBox="1"/>
          <p:nvPr/>
        </p:nvSpPr>
        <p:spPr>
          <a:xfrm>
            <a:off x="11160667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10A</a:t>
            </a:r>
          </a:p>
          <a:p>
            <a:pPr lvl="0"/>
            <a:r>
              <a:rPr lang="en-US" sz="2800" b="1" i="1" dirty="0" smtClean="0">
                <a:solidFill>
                  <a:srgbClr val="000000"/>
                </a:solidFill>
              </a:rPr>
              <a:t>10B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60921E-0E50-D55C-E263-9A89C215B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661" y="190117"/>
            <a:ext cx="2572109" cy="5906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4EBE791-FE17-4FB9-3D99-56A483E98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" y="1438048"/>
            <a:ext cx="10843113" cy="33999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FACE954-0CDC-EFB9-3673-017752C73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738160" y="1516105"/>
            <a:ext cx="709105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ever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151717" y="1994560"/>
            <a:ext cx="662362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find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799064" y="2425447"/>
            <a:ext cx="709105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ever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251146" y="2937355"/>
            <a:ext cx="3769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226672" y="3440067"/>
            <a:ext cx="785088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We’ll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105721" y="3926709"/>
            <a:ext cx="771365" cy="36933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When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0636068" y="1516104"/>
            <a:ext cx="569387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</a:t>
            </a:r>
            <a:r>
              <a:rPr lang="es-ES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9335834" y="2981959"/>
            <a:ext cx="671979" cy="338554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know</a:t>
            </a:r>
            <a:endParaRPr lang="es-ES" sz="1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674738" y="4369196"/>
            <a:ext cx="837089" cy="43088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r>
              <a:rPr lang="es-ES" sz="2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8807956" y="3373161"/>
            <a:ext cx="3769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</a:t>
            </a:r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9060784" y="2437866"/>
            <a:ext cx="3769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s-ES" sz="2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271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Proyecto J033 - Facultad de Lenguas - Universidad Nacional del Comahue - 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5408427" y="55807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https://wordwall.net/es/resource/111643781/ingl%C3%A9s/songs-about-friendship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47" y="1285875"/>
            <a:ext cx="4286250" cy="42862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10752" t="26639" r="30284" b="13415"/>
          <a:stretch/>
        </p:blipFill>
        <p:spPr>
          <a:xfrm>
            <a:off x="5408427" y="1500229"/>
            <a:ext cx="5036769" cy="28803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1AA8CC-10B2-0CC4-94FF-3C44CD104A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10" y="356951"/>
            <a:ext cx="928924" cy="92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2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A48E045-4A79-8845-A52F-A89AEDB1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07DA86-5763-E6AC-CF65-DB8CF3710F62}"/>
              </a:ext>
            </a:extLst>
          </p:cNvPr>
          <p:cNvSpPr txBox="1"/>
          <p:nvPr/>
        </p:nvSpPr>
        <p:spPr>
          <a:xfrm>
            <a:off x="4210396" y="2311830"/>
            <a:ext cx="60932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4800" b="1" i="1" dirty="0">
                <a:solidFill>
                  <a:srgbClr val="000000"/>
                </a:solidFill>
                <a:effectLst/>
              </a:rPr>
              <a:t>What’s friendship? </a:t>
            </a:r>
            <a:endParaRPr lang="en-US" sz="4800" dirty="0">
              <a:effectLst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C617A77-CEA3-0967-0ADA-F6F98860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37" y="1633732"/>
            <a:ext cx="1895643" cy="189564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28AE884-4AF1-26E6-6977-7E6D90A9E1FD}"/>
              </a:ext>
            </a:extLst>
          </p:cNvPr>
          <p:cNvSpPr txBox="1"/>
          <p:nvPr/>
        </p:nvSpPr>
        <p:spPr>
          <a:xfrm>
            <a:off x="11393424" y="190117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1A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1361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4AC-52EC-1A05-5ACB-F9560A293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echa derecha 22"/>
          <p:cNvSpPr/>
          <p:nvPr/>
        </p:nvSpPr>
        <p:spPr>
          <a:xfrm>
            <a:off x="1828800" y="895029"/>
            <a:ext cx="1871330" cy="1071996"/>
          </a:xfrm>
          <a:prstGeom prst="rightArrow">
            <a:avLst>
              <a:gd name="adj1" fmla="val 50000"/>
              <a:gd name="adj2" fmla="val 76389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8B0CC29-7A0D-99AA-A3A1-DB127152D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97814B-382A-6999-EB7D-3CE3E1A5B02A}"/>
              </a:ext>
            </a:extLst>
          </p:cNvPr>
          <p:cNvSpPr txBox="1"/>
          <p:nvPr/>
        </p:nvSpPr>
        <p:spPr>
          <a:xfrm>
            <a:off x="11160667" y="190117"/>
            <a:ext cx="15724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11A</a:t>
            </a:r>
          </a:p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</a:rPr>
              <a:t>11B</a:t>
            </a:r>
            <a:endParaRPr lang="en-US" sz="2800" b="1" i="1" dirty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E05070-3A3F-F430-05FC-07CA52221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4" y="310896"/>
            <a:ext cx="864219" cy="864219"/>
          </a:xfrm>
          <a:prstGeom prst="rect">
            <a:avLst/>
          </a:prstGeom>
        </p:spPr>
      </p:pic>
      <p:sp>
        <p:nvSpPr>
          <p:cNvPr id="20" name="CuadroTexto 19"/>
          <p:cNvSpPr txBox="1"/>
          <p:nvPr/>
        </p:nvSpPr>
        <p:spPr>
          <a:xfrm>
            <a:off x="1828800" y="1165976"/>
            <a:ext cx="7921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STANZA </a:t>
            </a:r>
            <a:r>
              <a:rPr lang="en-US" alt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s-E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14 If you're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tossin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' and you're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turnin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'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15 And you just can't fall asleep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16 I'll sing a song beside you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17 And if you ever forget how much you really mean to me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18 Every day I will remind you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19 We find out what we're made of</a:t>
            </a:r>
            <a:endParaRPr lang="en-US" altLang="en-US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</a:rPr>
              <a:t>20 When we are called to help 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our friends in need</a:t>
            </a: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27" name="Conector recto 26"/>
          <p:cNvCxnSpPr/>
          <p:nvPr/>
        </p:nvCxnSpPr>
        <p:spPr>
          <a:xfrm>
            <a:off x="2190307" y="2819510"/>
            <a:ext cx="11908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2062716" y="3276710"/>
            <a:ext cx="11908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3508744" y="3276710"/>
            <a:ext cx="4784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4582632" y="3267960"/>
            <a:ext cx="43593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/>
          <p:cNvCxnSpPr/>
          <p:nvPr/>
        </p:nvCxnSpPr>
        <p:spPr>
          <a:xfrm>
            <a:off x="2190307" y="4084785"/>
            <a:ext cx="15098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/>
          <p:nvPr/>
        </p:nvCxnSpPr>
        <p:spPr>
          <a:xfrm>
            <a:off x="2317897" y="3659482"/>
            <a:ext cx="11908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/>
          <p:cNvCxnSpPr/>
          <p:nvPr/>
        </p:nvCxnSpPr>
        <p:spPr>
          <a:xfrm>
            <a:off x="2785730" y="4478190"/>
            <a:ext cx="99946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2317897" y="5339426"/>
            <a:ext cx="475275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2317897" y="4892859"/>
            <a:ext cx="31153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ángulo redondeado 42"/>
          <p:cNvSpPr/>
          <p:nvPr/>
        </p:nvSpPr>
        <p:spPr>
          <a:xfrm>
            <a:off x="1392865" y="808074"/>
            <a:ext cx="7176977" cy="5071731"/>
          </a:xfrm>
          <a:prstGeom prst="round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 rotWithShape="1">
          <a:blip r:embed="rId3"/>
          <a:srcRect l="36667" t="42141" r="45955" b="35962"/>
          <a:stretch/>
        </p:blipFill>
        <p:spPr>
          <a:xfrm>
            <a:off x="7159270" y="1585895"/>
            <a:ext cx="2137144" cy="1514748"/>
          </a:xfrm>
          <a:prstGeom prst="rect">
            <a:avLst/>
          </a:prstGeom>
        </p:spPr>
      </p:pic>
      <p:sp>
        <p:nvSpPr>
          <p:cNvPr id="45" name="Rectángulo redondeado 44"/>
          <p:cNvSpPr/>
          <p:nvPr/>
        </p:nvSpPr>
        <p:spPr>
          <a:xfrm>
            <a:off x="2237284" y="2511166"/>
            <a:ext cx="3355442" cy="363390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ángulo redondeado 45"/>
          <p:cNvSpPr/>
          <p:nvPr/>
        </p:nvSpPr>
        <p:spPr>
          <a:xfrm>
            <a:off x="2642526" y="3723276"/>
            <a:ext cx="5297142" cy="404049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ángulo 46"/>
          <p:cNvSpPr/>
          <p:nvPr/>
        </p:nvSpPr>
        <p:spPr>
          <a:xfrm>
            <a:off x="2190307" y="3312216"/>
            <a:ext cx="2828260" cy="322398"/>
          </a:xfrm>
          <a:prstGeom prst="rect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ángulo 47"/>
          <p:cNvSpPr/>
          <p:nvPr/>
        </p:nvSpPr>
        <p:spPr>
          <a:xfrm>
            <a:off x="3253563" y="4166734"/>
            <a:ext cx="1853696" cy="300822"/>
          </a:xfrm>
          <a:prstGeom prst="rect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ángulo redondeado 23"/>
          <p:cNvSpPr/>
          <p:nvPr/>
        </p:nvSpPr>
        <p:spPr>
          <a:xfrm>
            <a:off x="2237284" y="4914114"/>
            <a:ext cx="5297142" cy="404049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2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B160B2-26DF-085D-680B-0EE204188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7279C2-A530-D13D-6297-A0D39C019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4C981A-CBF6-81B6-52A2-9613F773D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48" y="2950698"/>
            <a:ext cx="11477903" cy="19080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3B42C47-7433-B1DD-7C27-A761376EED5C}"/>
              </a:ext>
            </a:extLst>
          </p:cNvPr>
          <p:cNvSpPr txBox="1"/>
          <p:nvPr/>
        </p:nvSpPr>
        <p:spPr>
          <a:xfrm>
            <a:off x="11160667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12A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94CB81A-A6CD-5AEB-E15B-D7E50D1FF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69" y="310896"/>
            <a:ext cx="1154426" cy="11544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9288" t="41165" r="24065" b="30108"/>
          <a:stretch/>
        </p:blipFill>
        <p:spPr>
          <a:xfrm>
            <a:off x="1612676" y="635769"/>
            <a:ext cx="9547991" cy="231492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858962" y="1798561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020588" y="1451887"/>
            <a:ext cx="530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789630" y="1027745"/>
            <a:ext cx="48442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0397978" y="426444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2416727" y="1044709"/>
            <a:ext cx="509633" cy="305065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redondeado 13"/>
          <p:cNvSpPr/>
          <p:nvPr/>
        </p:nvSpPr>
        <p:spPr>
          <a:xfrm>
            <a:off x="7177411" y="1015545"/>
            <a:ext cx="3220567" cy="436341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redondeado 14"/>
          <p:cNvSpPr/>
          <p:nvPr/>
        </p:nvSpPr>
        <p:spPr>
          <a:xfrm>
            <a:off x="2444200" y="1471582"/>
            <a:ext cx="1736267" cy="287132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redondeado 15"/>
          <p:cNvSpPr/>
          <p:nvPr/>
        </p:nvSpPr>
        <p:spPr>
          <a:xfrm>
            <a:off x="2444200" y="2300951"/>
            <a:ext cx="1280307" cy="363390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20" y="2694555"/>
            <a:ext cx="5588626" cy="348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6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8E198-F5CE-EEDD-1DFD-FB8C5163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A9F50A-3825-140F-1B51-9FEDE6BB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118371-A3D0-CD81-E282-B158828DA790}"/>
              </a:ext>
            </a:extLst>
          </p:cNvPr>
          <p:cNvSpPr txBox="1"/>
          <p:nvPr/>
        </p:nvSpPr>
        <p:spPr>
          <a:xfrm>
            <a:off x="402336" y="1378658"/>
            <a:ext cx="8183725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lnSpc>
                <a:spcPct val="150000"/>
              </a:lnSpc>
              <a:buNone/>
            </a:pPr>
            <a:r>
              <a:rPr lang="es-MX" b="1" i="0" dirty="0">
                <a:solidFill>
                  <a:srgbClr val="000000"/>
                </a:solidFill>
                <a:effectLst/>
              </a:rPr>
              <a:t>a)</a:t>
            </a:r>
            <a:r>
              <a:rPr lang="es-MX" b="0" i="0" dirty="0">
                <a:solidFill>
                  <a:srgbClr val="000000"/>
                </a:solidFill>
                <a:effectLst/>
              </a:rPr>
              <a:t> En esta estrofa en una de las condiciones, hay una palabra que es lo opuesto a “</a:t>
            </a:r>
            <a:r>
              <a:rPr lang="es-MX" b="0" i="0" dirty="0" err="1">
                <a:solidFill>
                  <a:srgbClr val="000000"/>
                </a:solidFill>
                <a:effectLst/>
              </a:rPr>
              <a:t>Remember</a:t>
            </a:r>
            <a:r>
              <a:rPr lang="es-MX" b="0" i="0" dirty="0">
                <a:solidFill>
                  <a:srgbClr val="000000"/>
                </a:solidFill>
                <a:effectLst/>
              </a:rPr>
              <a:t> me” (recordar), ¿cuál es?</a:t>
            </a:r>
            <a:endParaRPr lang="es-MX" dirty="0">
              <a:effectLst/>
            </a:endParaRPr>
          </a:p>
          <a:p>
            <a:pPr algn="just" rtl="0">
              <a:lnSpc>
                <a:spcPct val="150000"/>
              </a:lnSpc>
              <a:buNone/>
            </a:pPr>
            <a:r>
              <a:rPr lang="es-MX" b="1" i="0" dirty="0">
                <a:solidFill>
                  <a:srgbClr val="000000"/>
                </a:solidFill>
                <a:effectLst/>
              </a:rPr>
              <a:t>     Pista: F_ _ _ _ _ </a:t>
            </a:r>
            <a:endParaRPr lang="es-MX" b="1" dirty="0">
              <a:effectLst/>
            </a:endParaRPr>
          </a:p>
          <a:p>
            <a:pPr algn="just" rtl="0">
              <a:lnSpc>
                <a:spcPct val="150000"/>
              </a:lnSpc>
              <a:buNone/>
            </a:pPr>
            <a:r>
              <a:rPr lang="es-MX" b="1" i="0" dirty="0">
                <a:solidFill>
                  <a:srgbClr val="000000"/>
                </a:solidFill>
                <a:effectLst/>
              </a:rPr>
              <a:t>b)</a:t>
            </a:r>
            <a:r>
              <a:rPr lang="es-MX" b="0" i="0" dirty="0">
                <a:solidFill>
                  <a:srgbClr val="000000"/>
                </a:solidFill>
                <a:effectLst/>
              </a:rPr>
              <a:t> ¿Qué verbo podría expresar una solución para esta situación? </a:t>
            </a:r>
            <a:endParaRPr lang="es-MX" dirty="0">
              <a:effectLst/>
            </a:endParaRPr>
          </a:p>
          <a:p>
            <a:pPr algn="just" rtl="0">
              <a:lnSpc>
                <a:spcPct val="150000"/>
              </a:lnSpc>
              <a:buNone/>
            </a:pPr>
            <a:r>
              <a:rPr lang="es-MX" b="0" i="0" dirty="0">
                <a:solidFill>
                  <a:srgbClr val="000000"/>
                </a:solidFill>
                <a:effectLst/>
              </a:rPr>
              <a:t>     </a:t>
            </a:r>
            <a:r>
              <a:rPr lang="es-MX" b="1" i="0" dirty="0">
                <a:solidFill>
                  <a:srgbClr val="000000"/>
                </a:solidFill>
                <a:effectLst/>
              </a:rPr>
              <a:t>Pista: R_ _ _ _ _</a:t>
            </a:r>
            <a:endParaRPr lang="es-MX" b="1" dirty="0">
              <a:effectLst/>
            </a:endParaRPr>
          </a:p>
          <a:p>
            <a:pPr marL="263525" indent="-263525" algn="just" rtl="0">
              <a:lnSpc>
                <a:spcPct val="150000"/>
              </a:lnSpc>
              <a:buNone/>
            </a:pPr>
            <a:r>
              <a:rPr lang="es-MX" b="1" i="0" dirty="0">
                <a:solidFill>
                  <a:srgbClr val="000000"/>
                </a:solidFill>
                <a:effectLst/>
              </a:rPr>
              <a:t>c)</a:t>
            </a:r>
            <a:r>
              <a:rPr lang="es-MX" b="0" i="0" dirty="0">
                <a:solidFill>
                  <a:srgbClr val="000000"/>
                </a:solidFill>
                <a:effectLst/>
              </a:rPr>
              <a:t> ¿Qué entienden de esta imagen? ¿Qué le sucede a ella? ¿Por qué hay signos de    pregunta? ¿Por qué esta imagen (“</a:t>
            </a:r>
            <a:r>
              <a:rPr lang="es-MX" b="0" i="0" dirty="0" err="1">
                <a:solidFill>
                  <a:srgbClr val="000000"/>
                </a:solidFill>
                <a:effectLst/>
              </a:rPr>
              <a:t>how</a:t>
            </a:r>
            <a:r>
              <a:rPr lang="es-MX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b="0" i="0" dirty="0" err="1">
                <a:solidFill>
                  <a:srgbClr val="000000"/>
                </a:solidFill>
                <a:effectLst/>
              </a:rPr>
              <a:t>much</a:t>
            </a:r>
            <a:r>
              <a:rPr lang="es-MX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b="0" i="0" dirty="0" err="1">
                <a:solidFill>
                  <a:srgbClr val="000000"/>
                </a:solidFill>
                <a:effectLst/>
              </a:rPr>
              <a:t>you</a:t>
            </a:r>
            <a:r>
              <a:rPr lang="es-MX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b="0" i="0" dirty="0" err="1">
                <a:solidFill>
                  <a:srgbClr val="000000"/>
                </a:solidFill>
                <a:effectLst/>
              </a:rPr>
              <a:t>really</a:t>
            </a:r>
            <a:r>
              <a:rPr lang="es-MX" b="0" i="0" dirty="0">
                <a:solidFill>
                  <a:srgbClr val="000000"/>
                </a:solidFill>
                <a:effectLst/>
              </a:rPr>
              <a:t> mean </a:t>
            </a:r>
            <a:r>
              <a:rPr lang="es-MX" b="0" i="0" dirty="0" err="1">
                <a:solidFill>
                  <a:srgbClr val="000000"/>
                </a:solidFill>
                <a:effectLst/>
              </a:rPr>
              <a:t>to</a:t>
            </a:r>
            <a:r>
              <a:rPr lang="es-MX" b="0" i="0" dirty="0">
                <a:solidFill>
                  <a:srgbClr val="000000"/>
                </a:solidFill>
                <a:effectLst/>
              </a:rPr>
              <a:t> me”) aparece graficada de la siguiente manera? </a:t>
            </a:r>
          </a:p>
          <a:p>
            <a:pPr algn="just" rtl="0">
              <a:lnSpc>
                <a:spcPct val="150000"/>
              </a:lnSpc>
              <a:buNone/>
            </a:pPr>
            <a:endParaRPr lang="es-MX" dirty="0">
              <a:effectLst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E24FEA2-DD4B-D568-FB4C-993D0A180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8397" y="1378658"/>
            <a:ext cx="3203603" cy="44502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F52D335-8379-96CB-B843-19249269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D83A2A6-CF96-CA23-7391-CBF8B60F7EB0}"/>
              </a:ext>
            </a:extLst>
          </p:cNvPr>
          <p:cNvSpPr txBox="1"/>
          <p:nvPr/>
        </p:nvSpPr>
        <p:spPr>
          <a:xfrm>
            <a:off x="11160667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12B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235131" y="2286001"/>
            <a:ext cx="1296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FORGET</a:t>
            </a:r>
            <a:endParaRPr lang="en-US" sz="20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231415" y="3084183"/>
            <a:ext cx="1296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REMIND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336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40FB6-083A-B53C-3B25-BE5029995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11371B1-39C1-4EF7-6421-4A95DB42F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F675377-435E-1E74-EA57-81959D4D0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08" y="1053886"/>
            <a:ext cx="10587538" cy="39850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E0BDC58-1CEA-3995-DBC4-34463C2FA82D}"/>
              </a:ext>
            </a:extLst>
          </p:cNvPr>
          <p:cNvSpPr txBox="1"/>
          <p:nvPr/>
        </p:nvSpPr>
        <p:spPr>
          <a:xfrm>
            <a:off x="11160667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13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249462" y="1758178"/>
            <a:ext cx="3608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2"/>
                </a:solidFill>
              </a:rPr>
              <a:t>IF</a:t>
            </a:r>
          </a:p>
          <a:p>
            <a:r>
              <a:rPr lang="es-ES" sz="2400" b="1" dirty="0" smtClean="0">
                <a:solidFill>
                  <a:schemeClr val="accent2"/>
                </a:solidFill>
              </a:rPr>
              <a:t>WHEN (more posible)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61677" y="2793305"/>
            <a:ext cx="129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chemeClr val="accent2"/>
                </a:solidFill>
              </a:rPr>
              <a:t>’ll</a:t>
            </a:r>
          </a:p>
          <a:p>
            <a:r>
              <a:rPr lang="es-ES" sz="2400" b="1" dirty="0" err="1" smtClean="0">
                <a:solidFill>
                  <a:schemeClr val="accent2"/>
                </a:solidFill>
              </a:rPr>
              <a:t>will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249463" y="4011017"/>
            <a:ext cx="461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I </a:t>
            </a:r>
            <a:r>
              <a:rPr lang="en-US" sz="2400" b="1" dirty="0" smtClean="0">
                <a:solidFill>
                  <a:schemeClr val="accent2"/>
                </a:solidFill>
              </a:rPr>
              <a:t>, YOU, </a:t>
            </a:r>
            <a:r>
              <a:rPr lang="en-US" sz="2400" b="1" dirty="0">
                <a:solidFill>
                  <a:schemeClr val="accent2"/>
                </a:solidFill>
              </a:rPr>
              <a:t>WE</a:t>
            </a:r>
          </a:p>
          <a:p>
            <a:r>
              <a:rPr lang="en-US" sz="2400" b="1" dirty="0" smtClean="0">
                <a:solidFill>
                  <a:schemeClr val="accent2"/>
                </a:solidFill>
              </a:rPr>
              <a:t>‘I’ </a:t>
            </a:r>
            <a:r>
              <a:rPr lang="en-US" sz="2400" b="1" dirty="0">
                <a:solidFill>
                  <a:schemeClr val="accent2"/>
                </a:solidFill>
              </a:rPr>
              <a:t>is the singer; </a:t>
            </a:r>
            <a:r>
              <a:rPr lang="en-US" sz="2400" b="1" dirty="0" smtClean="0">
                <a:solidFill>
                  <a:schemeClr val="accent2"/>
                </a:solidFill>
              </a:rPr>
              <a:t>‘YOU’ </a:t>
            </a:r>
            <a:r>
              <a:rPr lang="en-US" sz="2400" b="1" dirty="0">
                <a:solidFill>
                  <a:schemeClr val="accent2"/>
                </a:solidFill>
              </a:rPr>
              <a:t>is his friend</a:t>
            </a:r>
          </a:p>
        </p:txBody>
      </p:sp>
    </p:spTree>
    <p:extLst>
      <p:ext uri="{BB962C8B-B14F-4D97-AF65-F5344CB8AC3E}">
        <p14:creationId xmlns:p14="http://schemas.microsoft.com/office/powerpoint/2010/main" val="325464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0005C-2A36-E3C0-41DA-FA2271052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EA8DBC2-00DC-4BDF-C98E-23893E9E0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14A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BF328B-1105-DE42-48C8-18D2CC56BF39}"/>
              </a:ext>
            </a:extLst>
          </p:cNvPr>
          <p:cNvSpPr txBox="1"/>
          <p:nvPr/>
        </p:nvSpPr>
        <p:spPr>
          <a:xfrm>
            <a:off x="1443282" y="374895"/>
            <a:ext cx="9913749" cy="515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>
              <a:lnSpc>
                <a:spcPct val="200000"/>
              </a:lnSpc>
              <a:buFont typeface="+mj-lt"/>
              <a:buAutoNum type="arabicParenR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16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a. 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Only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/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b. 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If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you're </a:t>
            </a:r>
            <a:r>
              <a:rPr lang="en-US" sz="2400" b="0" i="0" dirty="0" err="1">
                <a:solidFill>
                  <a:srgbClr val="000000"/>
                </a:solidFill>
                <a:effectLst/>
              </a:rPr>
              <a:t>tossin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’ and you’re </a:t>
            </a:r>
            <a:r>
              <a:rPr lang="en-US" sz="2400" b="0" i="0" dirty="0" err="1">
                <a:solidFill>
                  <a:srgbClr val="000000"/>
                </a:solidFill>
                <a:effectLst/>
              </a:rPr>
              <a:t>turnin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’ </a:t>
            </a:r>
            <a:endParaRPr lang="en-US" sz="2400" dirty="0">
              <a:effectLst/>
            </a:endParaRPr>
          </a:p>
          <a:p>
            <a:pPr marL="457200" indent="-457200" algn="just" rtl="0">
              <a:lnSpc>
                <a:spcPct val="200000"/>
              </a:lnSpc>
              <a:buFont typeface="+mj-lt"/>
              <a:buAutoNum type="arabicParenR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17 And you just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a. 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can’t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/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b. 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will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fall asleep </a:t>
            </a:r>
            <a:endParaRPr lang="en-US" sz="2400" dirty="0">
              <a:effectLst/>
            </a:endParaRPr>
          </a:p>
          <a:p>
            <a:pPr marL="457200" indent="-457200" algn="just" rtl="0">
              <a:lnSpc>
                <a:spcPct val="200000"/>
              </a:lnSpc>
              <a:buFont typeface="+mj-lt"/>
              <a:buAutoNum type="arabicParenR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18 I'll sing a song beside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a.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 you /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b.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 her </a:t>
            </a:r>
            <a:endParaRPr lang="en-US" sz="2400" dirty="0">
              <a:effectLst/>
            </a:endParaRPr>
          </a:p>
          <a:p>
            <a:pPr marL="457200" indent="-457200" algn="just" rtl="0">
              <a:lnSpc>
                <a:spcPct val="200000"/>
              </a:lnSpc>
              <a:buFont typeface="+mj-lt"/>
              <a:buAutoNum type="arabicParenR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19 And if you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a. 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never /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b. 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ever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forget how much you really mean to me </a:t>
            </a:r>
            <a:endParaRPr lang="en-US" sz="2400" dirty="0">
              <a:effectLst/>
            </a:endParaRPr>
          </a:p>
          <a:p>
            <a:pPr marL="457200" indent="-457200" algn="just" rtl="0">
              <a:lnSpc>
                <a:spcPct val="200000"/>
              </a:lnSpc>
              <a:buFont typeface="+mj-lt"/>
              <a:buAutoNum type="arabicParenR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20 Every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a.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 year /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b.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 day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I will remind you </a:t>
            </a:r>
            <a:endParaRPr lang="en-US" sz="2400" dirty="0">
              <a:effectLst/>
            </a:endParaRPr>
          </a:p>
          <a:p>
            <a:pPr marL="457200" indent="-457200" algn="just" rtl="0">
              <a:lnSpc>
                <a:spcPct val="200000"/>
              </a:lnSpc>
              <a:buFont typeface="+mj-lt"/>
              <a:buAutoNum type="arabicParenR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21 We find out what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a.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 we /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b. 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they’re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made of </a:t>
            </a:r>
            <a:endParaRPr lang="en-US" sz="2400" dirty="0">
              <a:effectLst/>
            </a:endParaRPr>
          </a:p>
          <a:p>
            <a:pPr marL="457200" indent="-457200" algn="just" rtl="0">
              <a:lnSpc>
                <a:spcPct val="200000"/>
              </a:lnSpc>
              <a:buFont typeface="+mj-lt"/>
              <a:buAutoNum type="arabicParenR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22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a.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 if /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b.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 when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 we are called to help 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our friends in need </a:t>
            </a:r>
            <a:endParaRPr lang="en-US" sz="2400" dirty="0">
              <a:effectLst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9170CC9-0FB3-23CA-5AFE-95E8CF93DB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96" t="16685" r="24313" b="17062"/>
          <a:stretch>
            <a:fillRect/>
          </a:stretch>
        </p:blipFill>
        <p:spPr>
          <a:xfrm>
            <a:off x="304303" y="109231"/>
            <a:ext cx="833566" cy="111587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402021" y="667170"/>
            <a:ext cx="634720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3880624" y="1444038"/>
            <a:ext cx="1123455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5004078" y="2135962"/>
            <a:ext cx="861461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4777786" y="2943522"/>
            <a:ext cx="965092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4036740" y="3618526"/>
            <a:ext cx="967337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4460426" y="4395394"/>
            <a:ext cx="847554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2919701" y="5138815"/>
            <a:ext cx="1117040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D2339-3B12-F4D4-3FE2-1A449B659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2B42FF-721D-3303-44ED-F38767094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CF27F5-E7DB-7B4F-809C-669E2AE172B0}"/>
              </a:ext>
            </a:extLst>
          </p:cNvPr>
          <p:cNvSpPr txBox="1"/>
          <p:nvPr/>
        </p:nvSpPr>
        <p:spPr>
          <a:xfrm>
            <a:off x="11160667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14B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F5350CE-7AFD-8FCE-DCF9-C80B32655C5C}"/>
              </a:ext>
            </a:extLst>
          </p:cNvPr>
          <p:cNvSpPr txBox="1"/>
          <p:nvPr/>
        </p:nvSpPr>
        <p:spPr>
          <a:xfrm>
            <a:off x="1246918" y="190117"/>
            <a:ext cx="9913749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 rtl="0">
              <a:lnSpc>
                <a:spcPct val="150000"/>
              </a:lnSpc>
              <a:buFont typeface="+mj-lt"/>
              <a:buAutoNum type="arabicParenR"/>
            </a:pPr>
            <a:r>
              <a:rPr lang="es-MX" sz="2400" b="0" i="0" dirty="0">
                <a:solidFill>
                  <a:srgbClr val="000000"/>
                </a:solidFill>
                <a:effectLst/>
              </a:rPr>
              <a:t>En 16, el autor dice que esta persona no se puede levantar de la cama por cansancio.</a:t>
            </a:r>
          </a:p>
          <a:p>
            <a:pPr marL="457200" indent="-457200" algn="just" rtl="0">
              <a:lnSpc>
                <a:spcPct val="150000"/>
              </a:lnSpc>
              <a:buFont typeface="+mj-lt"/>
              <a:buAutoNum type="arabicParenR"/>
            </a:pPr>
            <a:r>
              <a:rPr lang="es-MX" sz="2400" b="0" i="0" dirty="0">
                <a:solidFill>
                  <a:srgbClr val="000000"/>
                </a:solidFill>
                <a:effectLst/>
              </a:rPr>
              <a:t>17 “And 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you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just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can't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fall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asleep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” nos indica que viene durmiendo muy bien.</a:t>
            </a:r>
          </a:p>
          <a:p>
            <a:pPr marL="457200" indent="-457200" algn="just" rtl="0">
              <a:lnSpc>
                <a:spcPct val="150000"/>
              </a:lnSpc>
              <a:buFont typeface="+mj-lt"/>
              <a:buAutoNum type="arabicParenR"/>
            </a:pPr>
            <a:r>
              <a:rPr lang="es-MX" sz="2400" b="0" i="0" dirty="0">
                <a:solidFill>
                  <a:srgbClr val="000000"/>
                </a:solidFill>
                <a:effectLst/>
              </a:rPr>
              <a:t>En “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I'll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sing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 a 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song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beside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 </a:t>
            </a:r>
            <a:r>
              <a:rPr lang="es-MX" sz="2400" b="0" i="0" dirty="0" err="1">
                <a:solidFill>
                  <a:srgbClr val="000000"/>
                </a:solidFill>
                <a:effectLst/>
              </a:rPr>
              <a:t>you</a:t>
            </a:r>
            <a:r>
              <a:rPr lang="es-MX" sz="2400" b="0" i="0" dirty="0">
                <a:solidFill>
                  <a:srgbClr val="000000"/>
                </a:solidFill>
                <a:effectLst/>
              </a:rPr>
              <a:t>”, le promete a su amiga que van a mirar una película juntos.</a:t>
            </a:r>
          </a:p>
          <a:p>
            <a:pPr marL="457200" indent="-457200" algn="just" rtl="0">
              <a:lnSpc>
                <a:spcPct val="150000"/>
              </a:lnSpc>
              <a:buFont typeface="+mj-lt"/>
              <a:buAutoNum type="arabicParenR"/>
            </a:pPr>
            <a:r>
              <a:rPr lang="es-MX" sz="2400" b="0" i="0" dirty="0">
                <a:solidFill>
                  <a:srgbClr val="000000"/>
                </a:solidFill>
                <a:effectLst/>
              </a:rPr>
              <a:t>En 19 y 20, le promete que, si alguna vez siente que no le quiere, siempre le va a recordar que están para ayudarse.</a:t>
            </a:r>
          </a:p>
          <a:p>
            <a:pPr marL="457200" indent="-457200" algn="just" rtl="0">
              <a:lnSpc>
                <a:spcPct val="150000"/>
              </a:lnSpc>
              <a:buFont typeface="+mj-lt"/>
              <a:buAutoNum type="arabicParenR"/>
            </a:pPr>
            <a:r>
              <a:rPr lang="es-MX" sz="2400" b="0" i="0" dirty="0">
                <a:solidFill>
                  <a:srgbClr val="000000"/>
                </a:solidFill>
                <a:effectLst/>
              </a:rPr>
              <a:t>En 21 y 22, descubrimos de qué estamos hechos cuando nos ayudamos a nosotros mismos, sin mirar para el costado.</a:t>
            </a:r>
            <a:endParaRPr lang="en-US" sz="2400" dirty="0">
              <a:effectLst/>
            </a:endParaRPr>
          </a:p>
        </p:txBody>
      </p:sp>
      <p:sp>
        <p:nvSpPr>
          <p:cNvPr id="4" name="Botón de acción: Ayuda 3">
            <a:hlinkClick r:id="" action="ppaction://noaction" highlightClick="1"/>
          </p:cNvPr>
          <p:cNvSpPr/>
          <p:nvPr/>
        </p:nvSpPr>
        <p:spPr>
          <a:xfrm rot="20286753">
            <a:off x="414670" y="510363"/>
            <a:ext cx="832248" cy="744279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ángulo 5"/>
          <p:cNvSpPr/>
          <p:nvPr/>
        </p:nvSpPr>
        <p:spPr>
          <a:xfrm>
            <a:off x="3246434" y="758728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6496493" y="382062"/>
            <a:ext cx="4664174" cy="50044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2551342" y="1866954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7515427" y="1460815"/>
            <a:ext cx="3645240" cy="50044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3640445" y="2938782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546760" y="2568098"/>
            <a:ext cx="2613907" cy="50044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redondeado 13"/>
          <p:cNvSpPr/>
          <p:nvPr/>
        </p:nvSpPr>
        <p:spPr>
          <a:xfrm>
            <a:off x="1423814" y="3015814"/>
            <a:ext cx="1442049" cy="50044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6897536" y="4001470"/>
            <a:ext cx="1069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True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7276950" y="5121132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1646168" y="5261950"/>
            <a:ext cx="5630782" cy="50044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5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/>
      <p:bldP spid="10" grpId="0" animBg="1"/>
      <p:bldP spid="11" grpId="0"/>
      <p:bldP spid="13" grpId="0" animBg="1"/>
      <p:bldP spid="14" grpId="0" animBg="1"/>
      <p:bldP spid="15" grpId="0"/>
      <p:bldP spid="16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0935" t="38347" r="39065" b="10921"/>
          <a:stretch/>
        </p:blipFill>
        <p:spPr>
          <a:xfrm>
            <a:off x="3389971" y="397812"/>
            <a:ext cx="5486400" cy="521877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32FD440-E36C-AC26-211D-197A0716B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37" y="310896"/>
            <a:ext cx="1325599" cy="1325599"/>
          </a:xfrm>
          <a:prstGeom prst="rect">
            <a:avLst/>
          </a:prstGeom>
        </p:spPr>
      </p:pic>
      <p:sp>
        <p:nvSpPr>
          <p:cNvPr id="7" name="Llamada con línea 1 6"/>
          <p:cNvSpPr/>
          <p:nvPr/>
        </p:nvSpPr>
        <p:spPr>
          <a:xfrm>
            <a:off x="9239693" y="871870"/>
            <a:ext cx="2020186" cy="946297"/>
          </a:xfrm>
          <a:prstGeom prst="borderCallout1">
            <a:avLst>
              <a:gd name="adj1" fmla="val 37851"/>
              <a:gd name="adj2" fmla="val -3070"/>
              <a:gd name="adj3" fmla="val 112500"/>
              <a:gd name="adj4" fmla="val -3833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lamada con línea 1 7"/>
          <p:cNvSpPr/>
          <p:nvPr/>
        </p:nvSpPr>
        <p:spPr>
          <a:xfrm>
            <a:off x="9477154" y="4513010"/>
            <a:ext cx="2020186" cy="946297"/>
          </a:xfrm>
          <a:prstGeom prst="borderCallout1">
            <a:avLst>
              <a:gd name="adj1" fmla="val 37851"/>
              <a:gd name="adj2" fmla="val -3070"/>
              <a:gd name="adj3" fmla="val -14466"/>
              <a:gd name="adj4" fmla="val -499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lamada con línea 1 8"/>
          <p:cNvSpPr/>
          <p:nvPr/>
        </p:nvSpPr>
        <p:spPr>
          <a:xfrm>
            <a:off x="605134" y="4039861"/>
            <a:ext cx="2020186" cy="946297"/>
          </a:xfrm>
          <a:prstGeom prst="borderCallout1">
            <a:avLst>
              <a:gd name="adj1" fmla="val 8638"/>
              <a:gd name="adj2" fmla="val 155877"/>
              <a:gd name="adj3" fmla="val 64186"/>
              <a:gd name="adj4" fmla="val 1011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lamada con línea 1 9"/>
          <p:cNvSpPr/>
          <p:nvPr/>
        </p:nvSpPr>
        <p:spPr>
          <a:xfrm>
            <a:off x="605134" y="1931104"/>
            <a:ext cx="2020186" cy="946297"/>
          </a:xfrm>
          <a:prstGeom prst="borderCallout1">
            <a:avLst>
              <a:gd name="adj1" fmla="val 8638"/>
              <a:gd name="adj2" fmla="val 155877"/>
              <a:gd name="adj3" fmla="val 64186"/>
              <a:gd name="adj4" fmla="val 1011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5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7582" t="39105" r="50345" b="25756"/>
          <a:stretch/>
        </p:blipFill>
        <p:spPr>
          <a:xfrm>
            <a:off x="2847591" y="743005"/>
            <a:ext cx="6859664" cy="422738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DE05070-3A3F-F430-05FC-07CA52221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14" y="310896"/>
            <a:ext cx="864219" cy="86421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 smtClean="0">
                <a:solidFill>
                  <a:srgbClr val="000000"/>
                </a:solidFill>
                <a:effectLst/>
              </a:rPr>
              <a:t>15A</a:t>
            </a:r>
            <a:endParaRPr lang="en-US" sz="2800" b="1" i="1" dirty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7868731" y="2654674"/>
            <a:ext cx="940732" cy="404049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redondeado 8"/>
          <p:cNvSpPr/>
          <p:nvPr/>
        </p:nvSpPr>
        <p:spPr>
          <a:xfrm>
            <a:off x="3750214" y="2605049"/>
            <a:ext cx="821786" cy="404049"/>
          </a:xfrm>
          <a:prstGeom prst="roundRect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3750214" y="3585696"/>
            <a:ext cx="442645" cy="404049"/>
          </a:xfrm>
          <a:prstGeom prst="roundRect">
            <a:avLst/>
          </a:prstGeom>
          <a:solidFill>
            <a:srgbClr val="92D05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redondeado 10"/>
          <p:cNvSpPr/>
          <p:nvPr/>
        </p:nvSpPr>
        <p:spPr>
          <a:xfrm>
            <a:off x="7318605" y="3610508"/>
            <a:ext cx="1379346" cy="404049"/>
          </a:xfrm>
          <a:prstGeom prst="roundRect">
            <a:avLst/>
          </a:prstGeom>
          <a:solidFill>
            <a:srgbClr val="FFFF00">
              <a:alpha val="2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63AD8CE-698E-7D8A-44ED-0E0FCA24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</a:t>
            </a:r>
            <a:r>
              <a:rPr lang="en-US" dirty="0" smtClean="0"/>
              <a:t>J040 </a:t>
            </a:r>
            <a:r>
              <a:rPr lang="en-US" dirty="0"/>
              <a:t>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8800" t="43659" r="8517" b="25122"/>
          <a:stretch/>
        </p:blipFill>
        <p:spPr>
          <a:xfrm>
            <a:off x="3203448" y="1040889"/>
            <a:ext cx="7805853" cy="321155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190117"/>
            <a:ext cx="15724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 smtClean="0">
                <a:solidFill>
                  <a:srgbClr val="000000"/>
                </a:solidFill>
                <a:effectLst/>
              </a:rPr>
              <a:t>15B</a:t>
            </a:r>
          </a:p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16A</a:t>
            </a:r>
          </a:p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  <a:effectLst/>
              </a:rPr>
              <a:t>16B</a:t>
            </a:r>
            <a:endParaRPr lang="en-US" sz="2800" b="1" i="1" dirty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1AA8CC-10B2-0CC4-94FF-3C44CD104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77" y="180082"/>
            <a:ext cx="928924" cy="928924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3326111" y="4397432"/>
            <a:ext cx="7683190" cy="98130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3812215" y="4762050"/>
            <a:ext cx="1754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SAY GOODBYE</a:t>
            </a:r>
            <a:endParaRPr lang="en-US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6052691" y="4762050"/>
            <a:ext cx="222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I’LL NEVER LET GO</a:t>
            </a:r>
            <a:endParaRPr lang="en-US" b="1" dirty="0"/>
          </a:p>
          <a:p>
            <a:endParaRPr lang="en-US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8463516" y="4760578"/>
            <a:ext cx="235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HAVE MY SHOULDER </a:t>
            </a:r>
            <a:endParaRPr lang="en-US" b="1" dirty="0"/>
          </a:p>
        </p:txBody>
      </p:sp>
      <p:grpSp>
        <p:nvGrpSpPr>
          <p:cNvPr id="12" name="Grupo 11"/>
          <p:cNvGrpSpPr/>
          <p:nvPr/>
        </p:nvGrpSpPr>
        <p:grpSpPr>
          <a:xfrm>
            <a:off x="133337" y="1571814"/>
            <a:ext cx="2632059" cy="1725460"/>
            <a:chOff x="0" y="-235856"/>
            <a:chExt cx="3269615" cy="2014415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5" cstate="print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14" b="17075"/>
            <a:stretch/>
          </p:blipFill>
          <p:spPr bwMode="auto">
            <a:xfrm>
              <a:off x="0" y="254642"/>
              <a:ext cx="3269615" cy="152391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4" name="Grupo 13"/>
            <p:cNvGrpSpPr/>
            <p:nvPr/>
          </p:nvGrpSpPr>
          <p:grpSpPr>
            <a:xfrm>
              <a:off x="525898" y="-235856"/>
              <a:ext cx="2385943" cy="1806885"/>
              <a:chOff x="-52836" y="-235856"/>
              <a:chExt cx="2385943" cy="1806885"/>
            </a:xfrm>
          </p:grpSpPr>
          <p:sp>
            <p:nvSpPr>
              <p:cNvPr id="15" name="Cuadro de texto 6"/>
              <p:cNvSpPr txBox="1"/>
              <p:nvPr/>
            </p:nvSpPr>
            <p:spPr>
              <a:xfrm>
                <a:off x="-52836" y="-235856"/>
                <a:ext cx="2385943" cy="8774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2400" dirty="0" smtClean="0"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SEPTEMBER</a:t>
                </a:r>
                <a:endParaRPr lang="en-US" sz="1100" dirty="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" name="Grupo 15"/>
              <p:cNvGrpSpPr/>
              <p:nvPr/>
            </p:nvGrpSpPr>
            <p:grpSpPr>
              <a:xfrm>
                <a:off x="57873" y="439838"/>
                <a:ext cx="1995660" cy="1131191"/>
                <a:chOff x="0" y="0"/>
                <a:chExt cx="1995660" cy="1131191"/>
              </a:xfrm>
            </p:grpSpPr>
            <p:sp>
              <p:nvSpPr>
                <p:cNvPr id="17" name="Multiplicación 45"/>
                <p:cNvSpPr/>
                <p:nvPr/>
              </p:nvSpPr>
              <p:spPr>
                <a:xfrm>
                  <a:off x="1597307" y="347241"/>
                  <a:ext cx="398353" cy="42513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8" name="Multiplicación 47"/>
                <p:cNvSpPr/>
                <p:nvPr/>
              </p:nvSpPr>
              <p:spPr>
                <a:xfrm>
                  <a:off x="11575" y="706056"/>
                  <a:ext cx="398353" cy="42513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Multiplicación 49"/>
                <p:cNvSpPr/>
                <p:nvPr/>
              </p:nvSpPr>
              <p:spPr>
                <a:xfrm>
                  <a:off x="405114" y="706056"/>
                  <a:ext cx="398353" cy="42513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Multiplicación 50"/>
                <p:cNvSpPr/>
                <p:nvPr/>
              </p:nvSpPr>
              <p:spPr>
                <a:xfrm>
                  <a:off x="1203767" y="694481"/>
                  <a:ext cx="398353" cy="42513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1" name="Multiplicación 51"/>
                <p:cNvSpPr/>
                <p:nvPr/>
              </p:nvSpPr>
              <p:spPr>
                <a:xfrm>
                  <a:off x="810228" y="694481"/>
                  <a:ext cx="398353" cy="42513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Multiplicación 52"/>
                <p:cNvSpPr/>
                <p:nvPr/>
              </p:nvSpPr>
              <p:spPr>
                <a:xfrm>
                  <a:off x="0" y="358816"/>
                  <a:ext cx="398145" cy="42481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Multiplicación 53"/>
                <p:cNvSpPr/>
                <p:nvPr/>
              </p:nvSpPr>
              <p:spPr>
                <a:xfrm>
                  <a:off x="393540" y="358816"/>
                  <a:ext cx="398145" cy="42481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Multiplicación 54"/>
                <p:cNvSpPr/>
                <p:nvPr/>
              </p:nvSpPr>
              <p:spPr>
                <a:xfrm>
                  <a:off x="1192193" y="347241"/>
                  <a:ext cx="398145" cy="42481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Multiplicación 55"/>
                <p:cNvSpPr/>
                <p:nvPr/>
              </p:nvSpPr>
              <p:spPr>
                <a:xfrm>
                  <a:off x="798654" y="347241"/>
                  <a:ext cx="398353" cy="42513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Multiplicación 56"/>
                <p:cNvSpPr/>
                <p:nvPr/>
              </p:nvSpPr>
              <p:spPr>
                <a:xfrm>
                  <a:off x="405114" y="11575"/>
                  <a:ext cx="398145" cy="42481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7" name="Multiplicación 57"/>
                <p:cNvSpPr/>
                <p:nvPr/>
              </p:nvSpPr>
              <p:spPr>
                <a:xfrm>
                  <a:off x="798654" y="11575"/>
                  <a:ext cx="398145" cy="42481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Multiplicación 58"/>
                <p:cNvSpPr/>
                <p:nvPr/>
              </p:nvSpPr>
              <p:spPr>
                <a:xfrm>
                  <a:off x="1597307" y="0"/>
                  <a:ext cx="398145" cy="42481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Multiplicación 59"/>
                <p:cNvSpPr/>
                <p:nvPr/>
              </p:nvSpPr>
              <p:spPr>
                <a:xfrm>
                  <a:off x="1203767" y="0"/>
                  <a:ext cx="398353" cy="425135"/>
                </a:xfrm>
                <a:prstGeom prst="mathMultiply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0" name="Grupo 29"/>
          <p:cNvGrpSpPr/>
          <p:nvPr/>
        </p:nvGrpSpPr>
        <p:grpSpPr>
          <a:xfrm>
            <a:off x="111298" y="3912182"/>
            <a:ext cx="2811478" cy="1839064"/>
            <a:chOff x="0" y="-267843"/>
            <a:chExt cx="3269615" cy="2206024"/>
          </a:xfrm>
        </p:grpSpPr>
        <p:grpSp>
          <p:nvGrpSpPr>
            <p:cNvPr id="31" name="Grupo 30"/>
            <p:cNvGrpSpPr/>
            <p:nvPr/>
          </p:nvGrpSpPr>
          <p:grpSpPr>
            <a:xfrm>
              <a:off x="0" y="-267843"/>
              <a:ext cx="3269615" cy="2206024"/>
              <a:chOff x="0" y="-267912"/>
              <a:chExt cx="3269615" cy="2206595"/>
            </a:xfrm>
          </p:grpSpPr>
          <p:pic>
            <p:nvPicPr>
              <p:cNvPr id="46" name="Imagen 45"/>
              <p:cNvPicPr>
                <a:picLocks noChangeAspect="1"/>
              </p:cNvPicPr>
              <p:nvPr/>
            </p:nvPicPr>
            <p:blipFill rotWithShape="1">
              <a:blip r:embed="rId6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6315" b="14597"/>
              <a:stretch/>
            </p:blipFill>
            <p:spPr bwMode="auto">
              <a:xfrm>
                <a:off x="0" y="333750"/>
                <a:ext cx="3269615" cy="1604933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7" name="Cuadro de texto 63"/>
              <p:cNvSpPr txBox="1"/>
              <p:nvPr/>
            </p:nvSpPr>
            <p:spPr>
              <a:xfrm>
                <a:off x="499487" y="-267912"/>
                <a:ext cx="2145596" cy="8774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s-ES" sz="2400" dirty="0">
                    <a:solidFill>
                      <a:srgbClr val="000000"/>
                    </a:solidFill>
                    <a:effectLst/>
                    <a:latin typeface="Candara" panose="020E0502030303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SEPTEMBER</a:t>
                </a:r>
                <a:endParaRPr lang="en-US" sz="1100" dirty="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2" name="Grupo 31"/>
            <p:cNvGrpSpPr/>
            <p:nvPr/>
          </p:nvGrpSpPr>
          <p:grpSpPr>
            <a:xfrm>
              <a:off x="555585" y="428264"/>
              <a:ext cx="2159653" cy="1090093"/>
              <a:chOff x="0" y="0"/>
              <a:chExt cx="2159653" cy="1090093"/>
            </a:xfrm>
          </p:grpSpPr>
          <p:sp>
            <p:nvSpPr>
              <p:cNvPr id="33" name="Cuadro de texto 65"/>
              <p:cNvSpPr txBox="1"/>
              <p:nvPr/>
            </p:nvSpPr>
            <p:spPr>
              <a:xfrm>
                <a:off x="428263" y="23149"/>
                <a:ext cx="516048" cy="3608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Cuadro de texto 66"/>
              <p:cNvSpPr txBox="1"/>
              <p:nvPr/>
            </p:nvSpPr>
            <p:spPr>
              <a:xfrm>
                <a:off x="868101" y="23149"/>
                <a:ext cx="516048" cy="3608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Cuadro de texto 67"/>
              <p:cNvSpPr txBox="1"/>
              <p:nvPr/>
            </p:nvSpPr>
            <p:spPr>
              <a:xfrm>
                <a:off x="1643605" y="0"/>
                <a:ext cx="516048" cy="3608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Cuadro de texto 68"/>
              <p:cNvSpPr txBox="1"/>
              <p:nvPr/>
            </p:nvSpPr>
            <p:spPr>
              <a:xfrm>
                <a:off x="1261640" y="23149"/>
                <a:ext cx="516048" cy="3608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Cuadro de texto 69"/>
              <p:cNvSpPr txBox="1"/>
              <p:nvPr/>
            </p:nvSpPr>
            <p:spPr>
              <a:xfrm>
                <a:off x="11575" y="358815"/>
                <a:ext cx="515620" cy="3606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Cuadro de texto 70"/>
              <p:cNvSpPr txBox="1"/>
              <p:nvPr/>
            </p:nvSpPr>
            <p:spPr>
              <a:xfrm>
                <a:off x="462987" y="370390"/>
                <a:ext cx="515620" cy="3606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 dirty="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 dirty="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Cuadro de texto 71"/>
              <p:cNvSpPr txBox="1"/>
              <p:nvPr/>
            </p:nvSpPr>
            <p:spPr>
              <a:xfrm>
                <a:off x="1226916" y="335666"/>
                <a:ext cx="515620" cy="3606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Cuadro de texto 72"/>
              <p:cNvSpPr txBox="1"/>
              <p:nvPr/>
            </p:nvSpPr>
            <p:spPr>
              <a:xfrm>
                <a:off x="844952" y="370390"/>
                <a:ext cx="516048" cy="3608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 dirty="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 dirty="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Cuadro de texto 73"/>
              <p:cNvSpPr txBox="1"/>
              <p:nvPr/>
            </p:nvSpPr>
            <p:spPr>
              <a:xfrm>
                <a:off x="0" y="729205"/>
                <a:ext cx="515620" cy="3606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Cuadro de texto 74"/>
              <p:cNvSpPr txBox="1"/>
              <p:nvPr/>
            </p:nvSpPr>
            <p:spPr>
              <a:xfrm>
                <a:off x="451413" y="729205"/>
                <a:ext cx="515620" cy="3606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Cuadro de texto 75"/>
              <p:cNvSpPr txBox="1"/>
              <p:nvPr/>
            </p:nvSpPr>
            <p:spPr>
              <a:xfrm>
                <a:off x="1215342" y="706055"/>
                <a:ext cx="515620" cy="36068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Cuadro de texto 76"/>
              <p:cNvSpPr txBox="1"/>
              <p:nvPr/>
            </p:nvSpPr>
            <p:spPr>
              <a:xfrm>
                <a:off x="844952" y="729205"/>
                <a:ext cx="516048" cy="3608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Cuadro de texto 77"/>
              <p:cNvSpPr txBox="1"/>
              <p:nvPr/>
            </p:nvSpPr>
            <p:spPr>
              <a:xfrm>
                <a:off x="1643605" y="381964"/>
                <a:ext cx="516048" cy="360888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2600" dirty="0">
                    <a:solidFill>
                      <a:srgbClr val="00B050"/>
                    </a:solidFill>
                    <a:effectLst/>
                    <a:latin typeface="Wingdings" panose="05000000000000000000" pitchFamily="2" charset="2"/>
                    <a:ea typeface="Arial" panose="020B0604020202020204" pitchFamily="34" charset="0"/>
                    <a:cs typeface="Arial" panose="020B0604020202020204" pitchFamily="34" charset="0"/>
                  </a:rPr>
                  <a:t>ü</a:t>
                </a:r>
                <a:endParaRPr lang="en-US" sz="1100" dirty="0">
                  <a:effectLst/>
                  <a:latin typeface="Candara" panose="020E0502030303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1" name="Grupo 50"/>
          <p:cNvGrpSpPr/>
          <p:nvPr/>
        </p:nvGrpSpPr>
        <p:grpSpPr>
          <a:xfrm>
            <a:off x="4327451" y="5624623"/>
            <a:ext cx="1239136" cy="602441"/>
            <a:chOff x="4327451" y="5624623"/>
            <a:chExt cx="1239136" cy="602441"/>
          </a:xfrm>
          <a:solidFill>
            <a:schemeClr val="bg1"/>
          </a:solidFill>
        </p:grpSpPr>
        <p:sp>
          <p:nvSpPr>
            <p:cNvPr id="2" name="Elipse 1"/>
            <p:cNvSpPr/>
            <p:nvPr/>
          </p:nvSpPr>
          <p:spPr>
            <a:xfrm>
              <a:off x="4327451" y="5624623"/>
              <a:ext cx="1239136" cy="60244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4423143" y="5762844"/>
              <a:ext cx="112217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00B050"/>
                  </a:solidFill>
                </a:rPr>
                <a:t>ALWAYS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2" name="Grupo 51"/>
          <p:cNvGrpSpPr/>
          <p:nvPr/>
        </p:nvGrpSpPr>
        <p:grpSpPr>
          <a:xfrm>
            <a:off x="7527851" y="5592357"/>
            <a:ext cx="1329400" cy="602441"/>
            <a:chOff x="7527851" y="5592357"/>
            <a:chExt cx="1329400" cy="602441"/>
          </a:xfrm>
          <a:solidFill>
            <a:schemeClr val="bg1"/>
          </a:solidFill>
        </p:grpSpPr>
        <p:sp>
          <p:nvSpPr>
            <p:cNvPr id="49" name="Elipse 48"/>
            <p:cNvSpPr/>
            <p:nvPr/>
          </p:nvSpPr>
          <p:spPr>
            <a:xfrm>
              <a:off x="7527851" y="5592357"/>
              <a:ext cx="1329400" cy="60244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7724099" y="5719945"/>
              <a:ext cx="110125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accent5"/>
                  </a:solidFill>
                </a:rPr>
                <a:t>NEVER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53" name="CuadroTexto 52"/>
          <p:cNvSpPr txBox="1"/>
          <p:nvPr/>
        </p:nvSpPr>
        <p:spPr>
          <a:xfrm>
            <a:off x="295777" y="3297274"/>
            <a:ext cx="246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Pictures</a:t>
            </a:r>
            <a:r>
              <a:rPr lang="es-ES" b="1" dirty="0" smtClean="0"/>
              <a:t>: ………………</a:t>
            </a:r>
            <a:endParaRPr lang="en-US" b="1" dirty="0"/>
          </a:p>
        </p:txBody>
      </p:sp>
      <p:sp>
        <p:nvSpPr>
          <p:cNvPr id="54" name="CuadroTexto 53"/>
          <p:cNvSpPr txBox="1"/>
          <p:nvPr/>
        </p:nvSpPr>
        <p:spPr>
          <a:xfrm>
            <a:off x="302652" y="5669537"/>
            <a:ext cx="2469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Pictures</a:t>
            </a:r>
            <a:r>
              <a:rPr lang="es-ES" b="1" dirty="0" smtClean="0"/>
              <a:t>: ……………… </a:t>
            </a:r>
            <a:endParaRPr lang="en-US" b="1" dirty="0"/>
          </a:p>
        </p:txBody>
      </p:sp>
      <p:sp>
        <p:nvSpPr>
          <p:cNvPr id="55" name="CuadroTexto 54"/>
          <p:cNvSpPr txBox="1"/>
          <p:nvPr/>
        </p:nvSpPr>
        <p:spPr>
          <a:xfrm>
            <a:off x="1335498" y="3197295"/>
            <a:ext cx="1124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a) and c)</a:t>
            </a:r>
            <a:endParaRPr lang="en-US" sz="2000" dirty="0"/>
          </a:p>
        </p:txBody>
      </p:sp>
      <p:sp>
        <p:nvSpPr>
          <p:cNvPr id="56" name="CuadroTexto 55"/>
          <p:cNvSpPr txBox="1"/>
          <p:nvPr/>
        </p:nvSpPr>
        <p:spPr>
          <a:xfrm>
            <a:off x="1411401" y="5624623"/>
            <a:ext cx="493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b)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646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1875 L -0.18255 -0.173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1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0.40989 -0.174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5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19571 -0.1847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-0.28841 -0.1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-0.55222 -0.471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17" y="-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53" grpId="0"/>
      <p:bldP spid="54" grpId="0"/>
      <p:bldP spid="55" grpId="0"/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A90D4CA-C03F-76D9-F4F5-6CDFE9064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</a:t>
            </a:r>
            <a:r>
              <a:rPr lang="en-US" dirty="0" smtClean="0"/>
              <a:t>J040 </a:t>
            </a:r>
            <a:r>
              <a:rPr lang="en-US" dirty="0"/>
              <a:t>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  <a:effectLst/>
              </a:rPr>
              <a:t>16C</a:t>
            </a:r>
            <a:endParaRPr lang="en-US" sz="2800" b="1" i="1" dirty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pic>
        <p:nvPicPr>
          <p:cNvPr id="37" name="Imagen 36">
            <a:extLst>
              <a:ext uri="{FF2B5EF4-FFF2-40B4-BE49-F238E27FC236}">
                <a16:creationId xmlns:a16="http://schemas.microsoft.com/office/drawing/2014/main" id="{A275AF45-9ABC-D871-98E1-0646C2FD28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2597"/>
          <a:stretch>
            <a:fillRect/>
          </a:stretch>
        </p:blipFill>
        <p:spPr>
          <a:xfrm>
            <a:off x="573578" y="387776"/>
            <a:ext cx="1178745" cy="912390"/>
          </a:xfrm>
          <a:prstGeom prst="rect">
            <a:avLst/>
          </a:prstGeom>
        </p:spPr>
      </p:pic>
      <p:sp>
        <p:nvSpPr>
          <p:cNvPr id="27" name="CuadroTexto 26"/>
          <p:cNvSpPr txBox="1"/>
          <p:nvPr/>
        </p:nvSpPr>
        <p:spPr>
          <a:xfrm>
            <a:off x="1906857" y="1729115"/>
            <a:ext cx="96904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lphaLcPeriod" startAt="2"/>
            </a:pPr>
            <a:r>
              <a:rPr lang="en-US" sz="2400" dirty="0" smtClean="0"/>
              <a:t>…………….. means </a:t>
            </a:r>
            <a:r>
              <a:rPr lang="en-US" sz="2400" dirty="0"/>
              <a:t>“</a:t>
            </a:r>
            <a:r>
              <a:rPr lang="en-US" sz="2400" dirty="0" err="1"/>
              <a:t>siempre</a:t>
            </a:r>
            <a:r>
              <a:rPr lang="en-US" sz="2400" dirty="0"/>
              <a:t>”.</a:t>
            </a:r>
          </a:p>
          <a:p>
            <a:pPr marL="342900" indent="-342900">
              <a:lnSpc>
                <a:spcPct val="200000"/>
              </a:lnSpc>
              <a:buAutoNum type="alphaLcPeriod" startAt="2"/>
            </a:pPr>
            <a:r>
              <a:rPr lang="es-ES" sz="2400" dirty="0" smtClean="0"/>
              <a:t>…………….. </a:t>
            </a:r>
            <a:r>
              <a:rPr lang="es-ES" sz="2400" dirty="0" err="1" smtClean="0"/>
              <a:t>means</a:t>
            </a:r>
            <a:r>
              <a:rPr lang="es-ES" sz="2400" dirty="0" smtClean="0"/>
              <a:t> </a:t>
            </a:r>
            <a:r>
              <a:rPr lang="es-ES" sz="2400" dirty="0"/>
              <a:t>“nunca”.</a:t>
            </a:r>
          </a:p>
          <a:p>
            <a:pPr marL="342900" indent="-342900">
              <a:lnSpc>
                <a:spcPct val="200000"/>
              </a:lnSpc>
              <a:buAutoNum type="alphaLcPeriod" startAt="2"/>
            </a:pPr>
            <a:r>
              <a:rPr lang="es-ES" sz="2400" dirty="0">
                <a:solidFill>
                  <a:prstClr val="black"/>
                </a:solidFill>
              </a:rPr>
              <a:t>…………….. </a:t>
            </a:r>
            <a:r>
              <a:rPr lang="en-US" sz="2400" dirty="0" smtClean="0"/>
              <a:t>appears </a:t>
            </a:r>
            <a:r>
              <a:rPr lang="en-US" sz="2400" dirty="0"/>
              <a:t>on </a:t>
            </a:r>
            <a:r>
              <a:rPr lang="en-US" sz="2400" b="1" dirty="0">
                <a:solidFill>
                  <a:srgbClr val="00B050"/>
                </a:solidFill>
              </a:rPr>
              <a:t>line 22  </a:t>
            </a:r>
            <a:r>
              <a:rPr lang="en-US" sz="2400" dirty="0" smtClean="0"/>
              <a:t>and </a:t>
            </a:r>
            <a:r>
              <a:rPr lang="es-ES" sz="2400" dirty="0"/>
              <a:t>……………..</a:t>
            </a:r>
            <a:r>
              <a:rPr lang="en-US" sz="2400" dirty="0" smtClean="0"/>
              <a:t> appears on </a:t>
            </a:r>
            <a:r>
              <a:rPr lang="en-US" sz="2400" b="1" dirty="0" smtClean="0">
                <a:solidFill>
                  <a:schemeClr val="accent5"/>
                </a:solidFill>
              </a:rPr>
              <a:t>line 23 </a:t>
            </a:r>
            <a:r>
              <a:rPr lang="en-US" sz="2400" dirty="0" smtClean="0"/>
              <a:t>twice</a:t>
            </a:r>
          </a:p>
          <a:p>
            <a:pPr marL="342900" indent="-342900">
              <a:lnSpc>
                <a:spcPct val="200000"/>
              </a:lnSpc>
              <a:buAutoNum type="alphaLcPeriod" startAt="2"/>
            </a:pPr>
            <a:r>
              <a:rPr lang="es-ES" sz="2400" b="1" dirty="0" smtClean="0">
                <a:solidFill>
                  <a:schemeClr val="accent2"/>
                </a:solidFill>
              </a:rPr>
              <a:t>                    </a:t>
            </a:r>
            <a:r>
              <a:rPr lang="es-ES" sz="2400" dirty="0" smtClean="0"/>
              <a:t> </a:t>
            </a:r>
            <a:r>
              <a:rPr lang="es-ES" sz="2400" dirty="0" err="1" smtClean="0"/>
              <a:t>means</a:t>
            </a:r>
            <a:r>
              <a:rPr lang="es-ES" sz="2400" dirty="0" smtClean="0"/>
              <a:t> “alguna vez” and </a:t>
            </a:r>
            <a:r>
              <a:rPr lang="es-ES" sz="2400" dirty="0" err="1" smtClean="0"/>
              <a:t>is</a:t>
            </a:r>
            <a:r>
              <a:rPr lang="es-ES" sz="2400" dirty="0" smtClean="0"/>
              <a:t> </a:t>
            </a:r>
            <a:r>
              <a:rPr lang="es-ES" sz="2400" dirty="0" err="1" smtClean="0"/>
              <a:t>used</a:t>
            </a:r>
            <a:r>
              <a:rPr lang="es-ES" sz="2400" dirty="0" smtClean="0"/>
              <a:t> in IF-CLAUSES (</a:t>
            </a:r>
            <a:r>
              <a:rPr lang="es-ES" sz="2400" dirty="0" err="1" smtClean="0"/>
              <a:t>conditions</a:t>
            </a:r>
            <a:r>
              <a:rPr lang="es-ES" sz="2400" dirty="0" smtClean="0"/>
              <a:t>) and </a:t>
            </a:r>
            <a:r>
              <a:rPr lang="es-ES" sz="2400" dirty="0" err="1" smtClean="0"/>
              <a:t>questions</a:t>
            </a:r>
            <a:r>
              <a:rPr lang="es-ES" sz="2400" dirty="0" smtClean="0"/>
              <a:t> (?).</a:t>
            </a:r>
            <a:endParaRPr lang="en-US" sz="2400" dirty="0" smtClean="0"/>
          </a:p>
        </p:txBody>
      </p:sp>
      <p:grpSp>
        <p:nvGrpSpPr>
          <p:cNvPr id="48" name="Grupo 47"/>
          <p:cNvGrpSpPr/>
          <p:nvPr/>
        </p:nvGrpSpPr>
        <p:grpSpPr>
          <a:xfrm>
            <a:off x="2375987" y="1828799"/>
            <a:ext cx="1239136" cy="602441"/>
            <a:chOff x="4327451" y="5624623"/>
            <a:chExt cx="1239136" cy="602441"/>
          </a:xfrm>
          <a:solidFill>
            <a:schemeClr val="bg1"/>
          </a:solidFill>
        </p:grpSpPr>
        <p:sp>
          <p:nvSpPr>
            <p:cNvPr id="49" name="Elipse 48"/>
            <p:cNvSpPr/>
            <p:nvPr/>
          </p:nvSpPr>
          <p:spPr>
            <a:xfrm>
              <a:off x="4327451" y="5624623"/>
              <a:ext cx="1239136" cy="60244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4423143" y="5762844"/>
              <a:ext cx="112217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00B050"/>
                  </a:solidFill>
                </a:rPr>
                <a:t>ALWAYS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1" name="Grupo 50"/>
          <p:cNvGrpSpPr/>
          <p:nvPr/>
        </p:nvGrpSpPr>
        <p:grpSpPr>
          <a:xfrm>
            <a:off x="2375987" y="3331753"/>
            <a:ext cx="1239136" cy="602441"/>
            <a:chOff x="4327451" y="5624623"/>
            <a:chExt cx="1239136" cy="602441"/>
          </a:xfrm>
          <a:solidFill>
            <a:schemeClr val="bg1"/>
          </a:solidFill>
        </p:grpSpPr>
        <p:sp>
          <p:nvSpPr>
            <p:cNvPr id="52" name="Elipse 51"/>
            <p:cNvSpPr/>
            <p:nvPr/>
          </p:nvSpPr>
          <p:spPr>
            <a:xfrm>
              <a:off x="4327451" y="5624623"/>
              <a:ext cx="1239136" cy="60244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4423143" y="5762844"/>
              <a:ext cx="1122178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00B050"/>
                  </a:solidFill>
                </a:rPr>
                <a:t>ALWAYS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54" name="Grupo 53"/>
          <p:cNvGrpSpPr/>
          <p:nvPr/>
        </p:nvGrpSpPr>
        <p:grpSpPr>
          <a:xfrm>
            <a:off x="2368068" y="2541096"/>
            <a:ext cx="1329400" cy="602441"/>
            <a:chOff x="7527851" y="5592357"/>
            <a:chExt cx="1329400" cy="602441"/>
          </a:xfrm>
          <a:solidFill>
            <a:schemeClr val="bg1"/>
          </a:solidFill>
        </p:grpSpPr>
        <p:sp>
          <p:nvSpPr>
            <p:cNvPr id="55" name="Elipse 54"/>
            <p:cNvSpPr/>
            <p:nvPr/>
          </p:nvSpPr>
          <p:spPr>
            <a:xfrm>
              <a:off x="7527851" y="5592357"/>
              <a:ext cx="1329400" cy="60244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CuadroTexto 55"/>
            <p:cNvSpPr txBox="1"/>
            <p:nvPr/>
          </p:nvSpPr>
          <p:spPr>
            <a:xfrm>
              <a:off x="7724099" y="5719945"/>
              <a:ext cx="110125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accent5"/>
                  </a:solidFill>
                </a:rPr>
                <a:t>NEVER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6752062" y="3331753"/>
            <a:ext cx="1329400" cy="602441"/>
            <a:chOff x="7527851" y="5592357"/>
            <a:chExt cx="1329400" cy="602441"/>
          </a:xfrm>
          <a:solidFill>
            <a:schemeClr val="bg1"/>
          </a:solidFill>
        </p:grpSpPr>
        <p:sp>
          <p:nvSpPr>
            <p:cNvPr id="58" name="Elipse 57"/>
            <p:cNvSpPr/>
            <p:nvPr/>
          </p:nvSpPr>
          <p:spPr>
            <a:xfrm>
              <a:off x="7527851" y="5592357"/>
              <a:ext cx="1329400" cy="60244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CuadroTexto 58"/>
            <p:cNvSpPr txBox="1"/>
            <p:nvPr/>
          </p:nvSpPr>
          <p:spPr>
            <a:xfrm>
              <a:off x="7724099" y="5719945"/>
              <a:ext cx="1101254" cy="3693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chemeClr val="accent5"/>
                  </a:solidFill>
                </a:rPr>
                <a:t>NEVER</a:t>
              </a:r>
              <a:endParaRPr lang="en-US" b="1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60" name="Grupo 59"/>
          <p:cNvGrpSpPr/>
          <p:nvPr/>
        </p:nvGrpSpPr>
        <p:grpSpPr>
          <a:xfrm>
            <a:off x="2299022" y="4094719"/>
            <a:ext cx="1329400" cy="602441"/>
            <a:chOff x="7527851" y="5592357"/>
            <a:chExt cx="1329400" cy="602441"/>
          </a:xfrm>
          <a:solidFill>
            <a:schemeClr val="bg1"/>
          </a:solidFill>
        </p:grpSpPr>
        <p:sp>
          <p:nvSpPr>
            <p:cNvPr id="61" name="Elipse 60"/>
            <p:cNvSpPr/>
            <p:nvPr/>
          </p:nvSpPr>
          <p:spPr>
            <a:xfrm>
              <a:off x="7527851" y="5592357"/>
              <a:ext cx="1329400" cy="60244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CuadroTexto 61"/>
            <p:cNvSpPr txBox="1"/>
            <p:nvPr/>
          </p:nvSpPr>
          <p:spPr>
            <a:xfrm>
              <a:off x="7657193" y="5686492"/>
              <a:ext cx="110125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b="1" dirty="0" smtClean="0">
                  <a:solidFill>
                    <a:schemeClr val="accent2"/>
                  </a:solidFill>
                </a:rPr>
                <a:t>EVER</a:t>
              </a:r>
              <a:endParaRPr lang="en-US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04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381AD-0760-3B0C-4FBA-8675D2A09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4C10727-6D7B-DC86-6210-958DEF2F0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</a:t>
            </a:r>
            <a:r>
              <a:rPr lang="en-US" dirty="0" err="1"/>
              <a:t>Lenguas</a:t>
            </a:r>
            <a:r>
              <a:rPr lang="en-US" dirty="0"/>
              <a:t> - Universidad Nacional del </a:t>
            </a:r>
            <a:r>
              <a:rPr lang="en-US" dirty="0" err="1"/>
              <a:t>Comahue</a:t>
            </a:r>
            <a:r>
              <a:rPr lang="en-US" dirty="0"/>
              <a:t> -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1909CD2-245A-6A8B-4C5A-908305949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815" y="1812174"/>
            <a:ext cx="6106803" cy="3833714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700F8B02-A79B-644A-2539-9D98DBD6AC32}"/>
              </a:ext>
            </a:extLst>
          </p:cNvPr>
          <p:cNvSpPr txBox="1"/>
          <p:nvPr/>
        </p:nvSpPr>
        <p:spPr>
          <a:xfrm>
            <a:off x="2996740" y="435019"/>
            <a:ext cx="95721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Do these pictures reflect your ideas of friendship? Which?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What other aspects of friendship do these pictures reflect?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What will the song be about?</a:t>
            </a:r>
            <a:endParaRPr lang="en-US" sz="24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85DD5A55-8137-FF3A-4FC9-FD954A781B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597"/>
          <a:stretch>
            <a:fillRect/>
          </a:stretch>
        </p:blipFill>
        <p:spPr>
          <a:xfrm>
            <a:off x="749808" y="310896"/>
            <a:ext cx="1739023" cy="134606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95702BEE-5127-C53B-D609-50083B2E61EA}"/>
              </a:ext>
            </a:extLst>
          </p:cNvPr>
          <p:cNvSpPr txBox="1"/>
          <p:nvPr/>
        </p:nvSpPr>
        <p:spPr>
          <a:xfrm>
            <a:off x="11393424" y="190117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1B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5483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50899-19C0-9D4D-61F1-A0B55FD6D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8D4B99-4B84-0445-DAFC-60CB6A0B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Lenguas - Universidad Nacional del Comahue -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2860835-0129-A0AC-A801-402910A30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06" y="988828"/>
            <a:ext cx="10763250" cy="44405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1AA8CC-10B2-0CC4-94FF-3C44CD104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10" y="356951"/>
            <a:ext cx="928924" cy="92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7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Proyecto J033 - Facultad de Lenguas - Universidad Nacional del Comahue - 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9170CC9-0FB3-23CA-5AFE-95E8CF93DB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96" t="16685" r="24313" b="17062"/>
          <a:stretch>
            <a:fillRect/>
          </a:stretch>
        </p:blipFill>
        <p:spPr>
          <a:xfrm>
            <a:off x="304303" y="109231"/>
            <a:ext cx="833566" cy="111587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190117"/>
            <a:ext cx="15724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  <a:effectLst/>
              </a:rPr>
              <a:t>17A</a:t>
            </a:r>
          </a:p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17B</a:t>
            </a:r>
            <a:endParaRPr lang="en-US" sz="2800" b="1" i="1" dirty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903228" y="1169575"/>
            <a:ext cx="88994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 indent="-443230">
              <a:lnSpc>
                <a:spcPct val="200000"/>
              </a:lnSpc>
              <a:spcAft>
                <a:spcPts val="0"/>
              </a:spcAft>
            </a:pPr>
            <a:r>
              <a:rPr lang="en-GB" sz="2000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_____ WHEN WE ARE CALLED TO </a:t>
            </a:r>
            <a:r>
              <a:rPr lang="en-GB" sz="2000" b="1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HELP OUR FRIENDS IN NEED</a:t>
            </a:r>
            <a:endParaRPr lang="en-US" sz="2000" dirty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2000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_____ </a:t>
            </a:r>
            <a:r>
              <a:rPr lang="en-GB" sz="2000" b="1" dirty="0" smtClean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I’LL BE HERE FOR YOU</a:t>
            </a:r>
            <a:endParaRPr lang="en-US" sz="2000" dirty="0" smtClean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2000" dirty="0" smtClean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_____ IF YOU EVER </a:t>
            </a:r>
            <a:r>
              <a:rPr lang="en-GB" sz="2000" b="1" dirty="0" smtClean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FIND YOURSELF LOST IN THE DARK </a:t>
            </a:r>
            <a:r>
              <a:rPr lang="en-GB" sz="2000" dirty="0" smtClean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AND YOU CAN'T SEE</a:t>
            </a:r>
            <a:endParaRPr lang="en-US" sz="2000" dirty="0" smtClean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spcAft>
                <a:spcPts val="0"/>
              </a:spcAft>
            </a:pPr>
            <a:r>
              <a:rPr lang="en-GB" sz="2000" dirty="0" smtClean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_____ </a:t>
            </a:r>
            <a:r>
              <a:rPr lang="en-GB" sz="2000" b="1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I’LL BE THE LIGHT TO GUIDE YOU</a:t>
            </a:r>
            <a:endParaRPr lang="en-US" sz="2000" dirty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0215" indent="-443230">
              <a:lnSpc>
                <a:spcPct val="200000"/>
              </a:lnSpc>
              <a:spcAft>
                <a:spcPts val="0"/>
              </a:spcAft>
            </a:pPr>
            <a:r>
              <a:rPr lang="en-GB" sz="2000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_____ </a:t>
            </a:r>
            <a:r>
              <a:rPr lang="en-GB" sz="2000" dirty="0" smtClean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YOU CAN </a:t>
            </a:r>
            <a:r>
              <a:rPr lang="en-GB" sz="2000" b="1" dirty="0" smtClean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COUNT </a:t>
            </a:r>
            <a:r>
              <a:rPr lang="en-GB" sz="2000" b="1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ON ME</a:t>
            </a:r>
            <a:endParaRPr lang="en-US" sz="2000" dirty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200000"/>
              </a:lnSpc>
              <a:spcAft>
                <a:spcPts val="0"/>
              </a:spcAft>
              <a:tabLst>
                <a:tab pos="180340" algn="l"/>
              </a:tabLst>
            </a:pPr>
            <a:r>
              <a:rPr lang="en-GB" sz="2000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_____ </a:t>
            </a:r>
            <a:r>
              <a:rPr lang="en-GB" sz="2000" b="1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I’LL NEVER LET GO</a:t>
            </a:r>
            <a:endParaRPr lang="en-US" sz="2000" dirty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0215" indent="-443230">
              <a:lnSpc>
                <a:spcPct val="200000"/>
              </a:lnSpc>
              <a:spcAft>
                <a:spcPts val="0"/>
              </a:spcAft>
            </a:pPr>
            <a:r>
              <a:rPr lang="en-GB" sz="2000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_____ IF YOU EVER</a:t>
            </a:r>
            <a:r>
              <a:rPr lang="en-GB" sz="2000" b="1" dirty="0">
                <a:latin typeface="Candara" panose="020E0502030303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FIND YOURSELF STUCK IN THE MIDDLE OF THE SEA</a:t>
            </a:r>
            <a:endParaRPr lang="en-US" sz="2000" dirty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077081" y="2260226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077082" y="4647450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077082" y="875231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077082" y="1631240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077504" y="2731951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2071764" y="3325010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077504" y="4049120"/>
            <a:ext cx="5277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4" name="Imagen 13" descr="https://lh6.googleusercontent.com/LKa8IrNt6uadRz4qjDmBCYqEW1qPHEM1FNZ57ttg8LYai0Gdq1Nl2papUK80GypzQfwUPaorb4wmq0is-Q2rQgThajuDAaavPuSFOScVCB1cqG5D5_crLy4r-4y62e4YZ7Lb4hKdCkc616pcknldpOw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52" y="3570301"/>
            <a:ext cx="1790003" cy="135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 descr="https://lh6.googleusercontent.com/HiaqiVzxc2whlTiULp1g8X_jp1ngGyR1yHKmmf7P8PkF95u_zSmBZHQAiKryOAqu5-vM2OHF6VV7RPJGxaAEgE8m7B6Appb9wjDFuz0YxPpvZGK2yKtVTQpbdtGi8-P8ETJFBdLDl3sV72EfCloD7cU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422" y="2368312"/>
            <a:ext cx="1515745" cy="118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 descr="https://lh3.googleusercontent.com/faRrajs6CgDz2-XCAmL5JAXUKrULZmntR9tqDVM3J-W4OUB5_ExpQ8ibLJGDeGB80MR60JTqBaEJPeVE9faJy3qSbrThi0h9TdOu60fPSgVjIzh1YUQSiwISPse-EDgYWupM218yREPDfFCIFVTMCg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79" y="922624"/>
            <a:ext cx="1696531" cy="103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722" y="4750608"/>
            <a:ext cx="1616065" cy="114831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10251350" y="4510785"/>
            <a:ext cx="145036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x</a:t>
            </a:r>
            <a:endParaRPr lang="es-ES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889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-0.07292 -0.1347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4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12097 -0.2071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33463 0.3807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3639001" y="360707"/>
            <a:ext cx="67835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GB" sz="3200" b="1" dirty="0" smtClean="0"/>
              <a:t>____  </a:t>
            </a:r>
            <a:r>
              <a:rPr lang="en-GB" sz="3200" b="1" dirty="0"/>
              <a:t>can count on b) </a:t>
            </a:r>
            <a:r>
              <a:rPr lang="en-GB" sz="3200" b="1" dirty="0" smtClean="0"/>
              <a:t>____</a:t>
            </a:r>
          </a:p>
          <a:p>
            <a:pPr>
              <a:lnSpc>
                <a:spcPct val="150000"/>
              </a:lnSpc>
            </a:pPr>
            <a:r>
              <a:rPr lang="en-GB" sz="3200" b="1" dirty="0" err="1" smtClean="0"/>
              <a:t>'cause</a:t>
            </a:r>
            <a:r>
              <a:rPr lang="en-GB" sz="3200" b="1" dirty="0" smtClean="0"/>
              <a:t> </a:t>
            </a:r>
            <a:r>
              <a:rPr lang="en-GB" sz="3200" b="1" dirty="0"/>
              <a:t>c) ____  can count on d) ____</a:t>
            </a:r>
            <a:endParaRPr lang="en-US" sz="3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DE05070-3A3F-F430-05FC-07CA52221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4" y="310896"/>
            <a:ext cx="864219" cy="86421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190117"/>
            <a:ext cx="157249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  <a:effectLst/>
              </a:rPr>
              <a:t>18A</a:t>
            </a:r>
          </a:p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18B</a:t>
            </a:r>
            <a:endParaRPr lang="en-US" sz="2800" b="1" i="1" dirty="0" smtClean="0">
              <a:solidFill>
                <a:srgbClr val="000000"/>
              </a:solidFill>
              <a:effectLst/>
            </a:endParaRPr>
          </a:p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18C</a:t>
            </a:r>
            <a:endParaRPr lang="en-US" sz="2800" dirty="0">
              <a:effectLst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360967" y="2126581"/>
            <a:ext cx="879312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800"/>
              </a:spcAft>
              <a:buFont typeface="+mj-lt"/>
              <a:buAutoNum type="alphaLcPeriod"/>
            </a:pPr>
            <a:r>
              <a:rPr lang="en-US" sz="2400" dirty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new idea is presented in this line? </a:t>
            </a:r>
            <a:r>
              <a:rPr lang="en-US" sz="2400" dirty="0" smtClean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</a:t>
            </a:r>
            <a:endParaRPr lang="en-US" sz="2400" dirty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lphaLcPeriod"/>
            </a:pPr>
            <a:r>
              <a:rPr lang="en-US" sz="2400" dirty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What’s the meaning of </a:t>
            </a:r>
            <a:r>
              <a:rPr lang="en-US" sz="2400" i="1" dirty="0" err="1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‘cause</a:t>
            </a:r>
            <a:r>
              <a:rPr lang="en-US" sz="2400" dirty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dirty="0" smtClean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………………………………………………………………………</a:t>
            </a:r>
            <a:endParaRPr lang="en-US" sz="2400" dirty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spcAft>
                <a:spcPts val="800"/>
              </a:spcAft>
              <a:buFont typeface="+mj-lt"/>
              <a:buAutoNum type="alphaLcPeriod"/>
            </a:pPr>
            <a:r>
              <a:rPr lang="en-US" sz="2400" dirty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What’s different about both </a:t>
            </a:r>
            <a:r>
              <a:rPr lang="en-US" sz="2400" dirty="0" smtClean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lines? </a:t>
            </a:r>
            <a:r>
              <a:rPr lang="en-US" sz="2400" dirty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…………………………………………………………… </a:t>
            </a:r>
          </a:p>
          <a:p>
            <a:pPr marL="342900" lvl="0" indent="-342900">
              <a:spcAft>
                <a:spcPts val="800"/>
              </a:spcAft>
              <a:buFont typeface="+mj-lt"/>
              <a:buAutoNum type="alphaLcPeriod"/>
            </a:pPr>
            <a:r>
              <a:rPr lang="en-US" sz="2400" dirty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What’s important about this message? </a:t>
            </a:r>
            <a:r>
              <a:rPr lang="es-AR" sz="2400" dirty="0" err="1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Why</a:t>
            </a:r>
            <a:r>
              <a:rPr lang="es-AR" sz="2400" dirty="0">
                <a:latin typeface="Candara" panose="020E0502030303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? ………………………………………………………………………</a:t>
            </a:r>
            <a:endParaRPr lang="en-US" sz="2400" dirty="0"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022837" y="468560"/>
            <a:ext cx="11977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776842" y="483463"/>
            <a:ext cx="11977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057744" y="1175115"/>
            <a:ext cx="11977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879637" y="1161693"/>
            <a:ext cx="11977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5191760" y="517691"/>
            <a:ext cx="2306858" cy="50044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redondeado 13"/>
          <p:cNvSpPr/>
          <p:nvPr/>
        </p:nvSpPr>
        <p:spPr>
          <a:xfrm>
            <a:off x="6083551" y="1300595"/>
            <a:ext cx="2449973" cy="50044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6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398" t="25845" r="31687" b="11003"/>
          <a:stretch/>
        </p:blipFill>
        <p:spPr>
          <a:xfrm>
            <a:off x="4036721" y="106327"/>
            <a:ext cx="6926764" cy="602866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190117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  <a:effectLst/>
              </a:rPr>
              <a:t>19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52D335-8379-96CB-B843-19249269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4346901" y="760563"/>
            <a:ext cx="2277184" cy="50044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redondeado 7"/>
          <p:cNvSpPr/>
          <p:nvPr/>
        </p:nvSpPr>
        <p:spPr>
          <a:xfrm>
            <a:off x="4346901" y="2594343"/>
            <a:ext cx="2277184" cy="413943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redondeado 8"/>
          <p:cNvSpPr/>
          <p:nvPr/>
        </p:nvSpPr>
        <p:spPr>
          <a:xfrm>
            <a:off x="4499301" y="3838352"/>
            <a:ext cx="1827071" cy="276447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4346901" y="4849173"/>
            <a:ext cx="2277184" cy="500440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7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033" t="26640" r="25468" b="16233"/>
          <a:stretch/>
        </p:blipFill>
        <p:spPr>
          <a:xfrm>
            <a:off x="2302565" y="353916"/>
            <a:ext cx="8686800" cy="587669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52D335-8379-96CB-B843-19249269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190117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20</a:t>
            </a:r>
            <a:endParaRPr lang="es-ES" sz="2800" b="1" i="1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620537" y="6227064"/>
            <a:ext cx="1605775" cy="630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redondeado 7"/>
          <p:cNvSpPr/>
          <p:nvPr/>
        </p:nvSpPr>
        <p:spPr>
          <a:xfrm>
            <a:off x="7345281" y="1131960"/>
            <a:ext cx="3815385" cy="239639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6099048" y="1555898"/>
            <a:ext cx="3815385" cy="239639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redondeado 10"/>
          <p:cNvSpPr/>
          <p:nvPr/>
        </p:nvSpPr>
        <p:spPr>
          <a:xfrm>
            <a:off x="5437588" y="2658645"/>
            <a:ext cx="3815385" cy="239639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redondeado 11"/>
          <p:cNvSpPr/>
          <p:nvPr/>
        </p:nvSpPr>
        <p:spPr>
          <a:xfrm>
            <a:off x="4738272" y="3874990"/>
            <a:ext cx="2289849" cy="246542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redondeado 12"/>
          <p:cNvSpPr/>
          <p:nvPr/>
        </p:nvSpPr>
        <p:spPr>
          <a:xfrm>
            <a:off x="5327154" y="4534380"/>
            <a:ext cx="2423981" cy="239639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redondeado 13"/>
          <p:cNvSpPr/>
          <p:nvPr/>
        </p:nvSpPr>
        <p:spPr>
          <a:xfrm>
            <a:off x="4455041" y="5864062"/>
            <a:ext cx="1796903" cy="355914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sp>
        <p:nvSpPr>
          <p:cNvPr id="4" name="Cuadro de texto 53"/>
          <p:cNvSpPr txBox="1">
            <a:spLocks noChangeArrowheads="1"/>
          </p:cNvSpPr>
          <p:nvPr/>
        </p:nvSpPr>
        <p:spPr>
          <a:xfrm>
            <a:off x="1180214" y="1967296"/>
            <a:ext cx="10058400" cy="1637141"/>
          </a:xfrm>
          <a:prstGeom prst="rect">
            <a:avLst/>
          </a:prstGeom>
          <a:noFill/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900" spc="100" dirty="0" smtClean="0">
                <a:solidFill>
                  <a:schemeClr val="accent2">
                    <a:lumMod val="50000"/>
                  </a:schemeClr>
                </a:solidFill>
                <a:effectLst/>
                <a:latin typeface="Candara" panose="020E0502030303020204" pitchFamily="34" charset="0"/>
                <a:ea typeface="Arial" panose="020B0604020202020204" pitchFamily="34" charset="0"/>
                <a:cs typeface="Times New Roman (Cuerpo en alfa"/>
              </a:rPr>
              <a:t>gotosleepfindyourselfstuckinthemiddleoftheseamakeyoucryfindyourselflostinthedarkhelpyourfriendsinneedyou’renotaloneyoucancountonmetothisdayI’llbethelighttoguideyouI’llneverletgo</a:t>
            </a:r>
            <a:endParaRPr lang="en-US" sz="1900" dirty="0">
              <a:solidFill>
                <a:schemeClr val="accent2">
                  <a:lumMod val="50000"/>
                </a:schemeClr>
              </a:solidFill>
              <a:effectLst/>
              <a:latin typeface="Candara" panose="020E0502030303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21A</a:t>
            </a:r>
          </a:p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21B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2394029" y="2142053"/>
            <a:ext cx="4368278" cy="314068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redondeado 8"/>
          <p:cNvSpPr/>
          <p:nvPr/>
        </p:nvSpPr>
        <p:spPr>
          <a:xfrm>
            <a:off x="8131528" y="2120787"/>
            <a:ext cx="3029139" cy="335334"/>
          </a:xfrm>
          <a:prstGeom prst="round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1180214" y="2509286"/>
            <a:ext cx="2679405" cy="377863"/>
          </a:xfrm>
          <a:prstGeom prst="roundRect">
            <a:avLst/>
          </a:prstGeom>
          <a:solidFill>
            <a:srgbClr val="92D05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redondeado 10"/>
          <p:cNvSpPr/>
          <p:nvPr/>
        </p:nvSpPr>
        <p:spPr>
          <a:xfrm>
            <a:off x="5535522" y="2509549"/>
            <a:ext cx="2173083" cy="3776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redondeado 11"/>
          <p:cNvSpPr/>
          <p:nvPr/>
        </p:nvSpPr>
        <p:spPr>
          <a:xfrm>
            <a:off x="1678132" y="2999180"/>
            <a:ext cx="1586064" cy="39806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redondeado 12"/>
          <p:cNvSpPr/>
          <p:nvPr/>
        </p:nvSpPr>
        <p:spPr>
          <a:xfrm>
            <a:off x="8653086" y="2509548"/>
            <a:ext cx="2507581" cy="377601"/>
          </a:xfrm>
          <a:prstGeom prst="roundRect">
            <a:avLst/>
          </a:prstGeom>
          <a:solidFill>
            <a:schemeClr val="accent3">
              <a:lumMod val="40000"/>
              <a:lumOff val="6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redondeado 13"/>
          <p:cNvSpPr/>
          <p:nvPr/>
        </p:nvSpPr>
        <p:spPr>
          <a:xfrm>
            <a:off x="1180214" y="3018283"/>
            <a:ext cx="497918" cy="377601"/>
          </a:xfrm>
          <a:prstGeom prst="roundRect">
            <a:avLst/>
          </a:prstGeom>
          <a:solidFill>
            <a:schemeClr val="accent3">
              <a:lumMod val="40000"/>
              <a:lumOff val="6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F52D335-8379-96CB-B843-19249269E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678132" y="4146698"/>
            <a:ext cx="9050119" cy="132343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/>
            <a:r>
              <a:rPr lang="en-US" sz="2000" b="1" dirty="0">
                <a:solidFill>
                  <a:schemeClr val="accent2"/>
                </a:solidFill>
                <a:latin typeface="Candara" panose="020E0502030303020204" pitchFamily="34" charset="0"/>
              </a:rPr>
              <a:t>Find yourself stuck in the middle of the sea</a:t>
            </a:r>
          </a:p>
          <a:p>
            <a:pPr lvl="0"/>
            <a:r>
              <a:rPr lang="en-US" sz="2000" b="1" dirty="0">
                <a:latin typeface="Candara" panose="020E0502030303020204" pitchFamily="34" charset="0"/>
              </a:rPr>
              <a:t>Find yourself lost in the dark</a:t>
            </a:r>
          </a:p>
          <a:p>
            <a:pPr lvl="0"/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Help your friends in need</a:t>
            </a:r>
          </a:p>
          <a:p>
            <a:pPr lvl="0"/>
            <a:r>
              <a:rPr lang="en-US" sz="2000" b="1" dirty="0">
                <a:solidFill>
                  <a:schemeClr val="accent6"/>
                </a:solidFill>
                <a:latin typeface="Candara" panose="020E0502030303020204" pitchFamily="34" charset="0"/>
              </a:rPr>
              <a:t>You can count on me</a:t>
            </a:r>
          </a:p>
          <a:p>
            <a:pPr lvl="0"/>
            <a:r>
              <a:rPr lang="en-US" sz="2000" b="1" dirty="0">
                <a:solidFill>
                  <a:schemeClr val="accent3"/>
                </a:solidFill>
                <a:latin typeface="Candara" panose="020E0502030303020204" pitchFamily="34" charset="0"/>
              </a:rPr>
              <a:t>I’ll be the light to guide you</a:t>
            </a:r>
          </a:p>
          <a:p>
            <a:pPr lvl="0"/>
            <a:r>
              <a:rPr lang="en-US" sz="2000" b="1" dirty="0">
                <a:solidFill>
                  <a:schemeClr val="accent5"/>
                </a:solidFill>
                <a:latin typeface="Candara" panose="020E0502030303020204" pitchFamily="34" charset="0"/>
              </a:rPr>
              <a:t>I’ll never let go.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1749626" y="4808417"/>
            <a:ext cx="3205146" cy="335334"/>
          </a:xfrm>
          <a:prstGeom prst="round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4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7888" t="32274" r="19438" b="16460"/>
          <a:stretch/>
        </p:blipFill>
        <p:spPr>
          <a:xfrm>
            <a:off x="1760327" y="701749"/>
            <a:ext cx="9633097" cy="52737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F52D335-8379-96CB-B843-19249269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7518923" y="836707"/>
            <a:ext cx="1880259" cy="760635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redondeado 7"/>
          <p:cNvSpPr/>
          <p:nvPr/>
        </p:nvSpPr>
        <p:spPr>
          <a:xfrm>
            <a:off x="3785191" y="2349795"/>
            <a:ext cx="1850065" cy="988828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redondeado 9"/>
          <p:cNvSpPr/>
          <p:nvPr/>
        </p:nvSpPr>
        <p:spPr>
          <a:xfrm>
            <a:off x="5635256" y="3370038"/>
            <a:ext cx="1850065" cy="988828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redondeado 10"/>
          <p:cNvSpPr/>
          <p:nvPr/>
        </p:nvSpPr>
        <p:spPr>
          <a:xfrm>
            <a:off x="9399182" y="4883888"/>
            <a:ext cx="1850065" cy="988828"/>
          </a:xfrm>
          <a:prstGeom prst="roundRect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05172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23A</a:t>
            </a:r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BF1AA8CC-10B2-0CC4-94FF-3C44CD104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77" y="180082"/>
            <a:ext cx="928924" cy="9289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17132" t="28243" r="17927" b="10671"/>
          <a:stretch/>
        </p:blipFill>
        <p:spPr>
          <a:xfrm>
            <a:off x="1679134" y="795046"/>
            <a:ext cx="8540681" cy="4518839"/>
          </a:xfrm>
          <a:prstGeom prst="rect">
            <a:avLst/>
          </a:prstGeom>
        </p:spPr>
      </p:pic>
      <p:sp>
        <p:nvSpPr>
          <p:cNvPr id="4" name="Flecha derecha 3"/>
          <p:cNvSpPr/>
          <p:nvPr/>
        </p:nvSpPr>
        <p:spPr>
          <a:xfrm rot="1943614">
            <a:off x="5553531" y="1981926"/>
            <a:ext cx="2975818" cy="572200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echa derecha 10"/>
          <p:cNvSpPr/>
          <p:nvPr/>
        </p:nvSpPr>
        <p:spPr>
          <a:xfrm rot="1943614">
            <a:off x="5553530" y="3173025"/>
            <a:ext cx="2975818" cy="572200"/>
          </a:xfrm>
          <a:prstGeom prst="rightArrow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echa derecha 11"/>
          <p:cNvSpPr/>
          <p:nvPr/>
        </p:nvSpPr>
        <p:spPr>
          <a:xfrm>
            <a:off x="5475268" y="4540357"/>
            <a:ext cx="2975818" cy="57220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echa derecha 12"/>
          <p:cNvSpPr/>
          <p:nvPr/>
        </p:nvSpPr>
        <p:spPr>
          <a:xfrm rot="19100893">
            <a:off x="5273135" y="2043773"/>
            <a:ext cx="3471235" cy="5722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2700671" y="1469626"/>
            <a:ext cx="7113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</a:rPr>
              <a:t>a) ¿Qué celebridades podrían decir estas frases?</a:t>
            </a:r>
          </a:p>
          <a:p>
            <a:pPr marL="361950" indent="-361950"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</a:rPr>
              <a:t>b) </a:t>
            </a:r>
            <a:r>
              <a:rPr lang="es-ES" sz="2400" dirty="0" smtClean="0">
                <a:latin typeface="Candara" panose="020E0502030303020204" pitchFamily="34" charset="0"/>
              </a:rPr>
              <a:t>¿En </a:t>
            </a:r>
            <a:r>
              <a:rPr lang="es-ES" sz="2400" dirty="0">
                <a:latin typeface="Candara" panose="020E0502030303020204" pitchFamily="34" charset="0"/>
              </a:rPr>
              <a:t>qué momento? </a:t>
            </a:r>
          </a:p>
          <a:p>
            <a:pPr marL="361950" indent="-361950"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</a:rPr>
              <a:t>c) </a:t>
            </a:r>
            <a:r>
              <a:rPr lang="es-ES" sz="2400" dirty="0" err="1">
                <a:latin typeface="Candara" panose="020E0502030303020204" pitchFamily="34" charset="0"/>
              </a:rPr>
              <a:t>Compará</a:t>
            </a:r>
            <a:r>
              <a:rPr lang="es-ES" sz="2400" dirty="0">
                <a:latin typeface="Candara" panose="020E0502030303020204" pitchFamily="34" charset="0"/>
              </a:rPr>
              <a:t> un personaje de la canción con tus propios amigos. ¿Cuáles de estas frases te dirían tus amigos? ¿Cuáles dirías vos?</a:t>
            </a:r>
          </a:p>
          <a:p>
            <a:pPr marL="361950" indent="-361950">
              <a:lnSpc>
                <a:spcPct val="150000"/>
              </a:lnSpc>
            </a:pPr>
            <a:r>
              <a:rPr lang="es-ES" sz="2400" dirty="0">
                <a:latin typeface="Candara" panose="020E0502030303020204" pitchFamily="34" charset="0"/>
              </a:rPr>
              <a:t>d) ¿Cómo seguirá la amistad de </a:t>
            </a:r>
            <a:r>
              <a:rPr lang="es-ES" sz="2400" dirty="0" smtClean="0">
                <a:latin typeface="Candara" panose="020E0502030303020204" pitchFamily="34" charset="0"/>
              </a:rPr>
              <a:t>los amigos en la canción?</a:t>
            </a:r>
            <a:endParaRPr lang="es-ES" sz="2400" dirty="0">
              <a:effectLst/>
              <a:latin typeface="Candara" panose="020E0502030303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32FD440-E36C-AC26-211D-197A0716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37" y="310896"/>
            <a:ext cx="1325599" cy="13255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23B</a:t>
            </a:r>
          </a:p>
        </p:txBody>
      </p:sp>
    </p:spTree>
    <p:extLst>
      <p:ext uri="{BB962C8B-B14F-4D97-AF65-F5344CB8AC3E}">
        <p14:creationId xmlns:p14="http://schemas.microsoft.com/office/powerpoint/2010/main" val="402328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573" t="35995" r="6821" b="16150"/>
          <a:stretch/>
        </p:blipFill>
        <p:spPr>
          <a:xfrm>
            <a:off x="804671" y="1690254"/>
            <a:ext cx="11302408" cy="38705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24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52D335-8379-96CB-B843-19249269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71331" y="407481"/>
            <a:ext cx="4508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solidFill>
                  <a:schemeClr val="accent2"/>
                </a:solidFill>
                <a:latin typeface="Candara" panose="020E0502030303020204" pitchFamily="34" charset="0"/>
              </a:rPr>
              <a:t>Find yourself stuck in the middle of the sea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2026072" y="828526"/>
            <a:ext cx="3205146" cy="335334"/>
          </a:xfrm>
          <a:prstGeom prst="round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adroTexto 10"/>
          <p:cNvSpPr txBox="1"/>
          <p:nvPr/>
        </p:nvSpPr>
        <p:spPr>
          <a:xfrm>
            <a:off x="2254102" y="828526"/>
            <a:ext cx="297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Find</a:t>
            </a:r>
            <a:r>
              <a:rPr lang="es-ES" dirty="0" smtClean="0"/>
              <a:t> </a:t>
            </a:r>
            <a:r>
              <a:rPr lang="es-ES" dirty="0" err="1" smtClean="0"/>
              <a:t>yourself</a:t>
            </a:r>
            <a:r>
              <a:rPr lang="es-ES" dirty="0" smtClean="0"/>
              <a:t> </a:t>
            </a:r>
            <a:r>
              <a:rPr lang="es-ES" dirty="0" err="1" smtClean="0"/>
              <a:t>lost</a:t>
            </a:r>
            <a:r>
              <a:rPr lang="es-ES" dirty="0" smtClean="0"/>
              <a:t> in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dark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7081284" y="504902"/>
            <a:ext cx="331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>
                <a:solidFill>
                  <a:srgbClr val="00B050"/>
                </a:solidFill>
                <a:latin typeface="Candara" panose="020E0502030303020204" pitchFamily="34" charset="0"/>
              </a:rPr>
              <a:t>Help your friends in need</a:t>
            </a:r>
            <a:endParaRPr lang="en-US" b="1" dirty="0">
              <a:solidFill>
                <a:srgbClr val="00B050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166344" y="999460"/>
            <a:ext cx="3391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>
                <a:solidFill>
                  <a:schemeClr val="accent6"/>
                </a:solidFill>
                <a:latin typeface="Candara" panose="020E0502030303020204" pitchFamily="34" charset="0"/>
              </a:rPr>
              <a:t>You can count on me</a:t>
            </a:r>
            <a:endParaRPr lang="en-US" b="1" dirty="0">
              <a:solidFill>
                <a:schemeClr val="accent6"/>
              </a:solidFill>
              <a:latin typeface="Candara" panose="020E0502030303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743740" y="1197858"/>
            <a:ext cx="385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>
                <a:solidFill>
                  <a:schemeClr val="accent3"/>
                </a:solidFill>
                <a:latin typeface="Candara" panose="020E0502030303020204" pitchFamily="34" charset="0"/>
              </a:rPr>
              <a:t>I’ll be the light to guide you</a:t>
            </a:r>
            <a:endParaRPr lang="en-US" b="1" dirty="0">
              <a:solidFill>
                <a:schemeClr val="accent3"/>
              </a:solidFill>
              <a:latin typeface="Candara" panose="020E050203030302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283302" y="1368792"/>
            <a:ext cx="225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>
                <a:solidFill>
                  <a:schemeClr val="accent5"/>
                </a:solidFill>
                <a:latin typeface="Candara" panose="020E0502030303020204" pitchFamily="34" charset="0"/>
              </a:rPr>
              <a:t>I’ll never let go.</a:t>
            </a:r>
            <a:r>
              <a:rPr lang="en-US" b="1">
                <a:latin typeface="Candara" panose="020E0502030303020204" pitchFamily="34" charset="0"/>
              </a:rPr>
              <a:t> </a:t>
            </a:r>
            <a:endParaRPr lang="en-US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16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-0.47565 0.180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89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4713 0.353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7" y="1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00482 0.313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40286 0.355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43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-0.42461 0.5476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7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04 -0.37292 L -0.02604 0.6229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979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1 -0.06667 L -0.01667 0.6254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3" y="3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AFD197-A465-B5BD-0B35-8EF911B6F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Lenguas - Universidad Nacional del Comahue -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87FDAE3-48A6-787A-9329-C79DF1F430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324" b="10886"/>
          <a:stretch>
            <a:fillRect/>
          </a:stretch>
        </p:blipFill>
        <p:spPr>
          <a:xfrm>
            <a:off x="4211943" y="310896"/>
            <a:ext cx="4927899" cy="484299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D043A11E-AC22-31F4-EE2C-B4B5CEE86D2F}"/>
              </a:ext>
            </a:extLst>
          </p:cNvPr>
          <p:cNvSpPr txBox="1"/>
          <p:nvPr/>
        </p:nvSpPr>
        <p:spPr>
          <a:xfrm>
            <a:off x="4211943" y="1057778"/>
            <a:ext cx="6093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AR" sz="2800" b="1" i="1" cap="all" dirty="0" err="1">
                <a:solidFill>
                  <a:srgbClr val="FF3847"/>
                </a:solidFill>
                <a:effectLst/>
                <a:latin typeface="Arial Rounded MT Bold" panose="020F0704030504030204" pitchFamily="34" charset="0"/>
              </a:rPr>
              <a:t>for</a:t>
            </a:r>
            <a:r>
              <a:rPr lang="es-AR" sz="2800" b="1" i="1" cap="all" dirty="0">
                <a:solidFill>
                  <a:srgbClr val="FF3847"/>
                </a:solidFill>
                <a:effectLst/>
                <a:latin typeface="Arial Rounded MT Bold" panose="020F0704030504030204" pitchFamily="34" charset="0"/>
              </a:rPr>
              <a:t> me, </a:t>
            </a:r>
            <a:r>
              <a:rPr lang="es-AR" sz="2800" b="1" i="1" cap="all" dirty="0" err="1">
                <a:solidFill>
                  <a:srgbClr val="FF3847"/>
                </a:solidFill>
                <a:effectLst/>
                <a:latin typeface="Arial Rounded MT Bold" panose="020F0704030504030204" pitchFamily="34" charset="0"/>
              </a:rPr>
              <a:t>Friendship</a:t>
            </a:r>
            <a:r>
              <a:rPr lang="es-AR" sz="2800" b="1" i="1" cap="all" dirty="0">
                <a:solidFill>
                  <a:srgbClr val="FF3847"/>
                </a:solidFill>
                <a:effectLst/>
                <a:latin typeface="Arial Rounded MT Bold" panose="020F0704030504030204" pitchFamily="34" charset="0"/>
              </a:rPr>
              <a:t> </a:t>
            </a:r>
            <a:r>
              <a:rPr lang="es-AR" sz="2800" b="1" i="1" cap="all" dirty="0" err="1">
                <a:solidFill>
                  <a:srgbClr val="FF3847"/>
                </a:solidFill>
                <a:effectLst/>
                <a:latin typeface="Arial Rounded MT Bold" panose="020F0704030504030204" pitchFamily="34" charset="0"/>
              </a:rPr>
              <a:t>is</a:t>
            </a:r>
            <a:r>
              <a:rPr lang="es-AR" sz="2800" b="1" i="1" cap="all" dirty="0">
                <a:solidFill>
                  <a:srgbClr val="FF3847"/>
                </a:solidFill>
                <a:effectLst/>
                <a:latin typeface="Arial Rounded MT Bold" panose="020F0704030504030204" pitchFamily="34" charset="0"/>
              </a:rPr>
              <a:t>...</a:t>
            </a:r>
            <a:endParaRPr lang="es-AR" sz="2800" cap="all" dirty="0">
              <a:effectLst/>
              <a:latin typeface="Arial Rounded MT Bold" panose="020F0704030504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783FD7B-DF7B-4B20-38EA-EE1D6FE39A3E}"/>
              </a:ext>
            </a:extLst>
          </p:cNvPr>
          <p:cNvSpPr txBox="1"/>
          <p:nvPr/>
        </p:nvSpPr>
        <p:spPr>
          <a:xfrm>
            <a:off x="11393424" y="190117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1C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722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515" t="27726" r="20368" b="11395"/>
          <a:stretch/>
        </p:blipFill>
        <p:spPr>
          <a:xfrm>
            <a:off x="1435395" y="372135"/>
            <a:ext cx="8314662" cy="516596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25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52D335-8379-96CB-B843-19249269E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974060" y="2292282"/>
            <a:ext cx="1385828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let</a:t>
            </a:r>
            <a:r>
              <a:rPr lang="es-ES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</a:t>
            </a:r>
            <a:r>
              <a:rPr lang="es-ES" sz="20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go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728118" y="2212971"/>
            <a:ext cx="1745555" cy="646331"/>
          </a:xfrm>
          <a:prstGeom prst="rect">
            <a:avLst/>
          </a:prstGeom>
          <a:solidFill>
            <a:schemeClr val="bg1">
              <a:alpha val="1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               </a:t>
            </a:r>
            <a:r>
              <a:rPr lang="es-ES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count</a:t>
            </a:r>
            <a:r>
              <a:rPr lang="es-ES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r>
              <a:rPr lang="es-E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on</a:t>
            </a:r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me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510106" y="2551012"/>
            <a:ext cx="138582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        </a:t>
            </a:r>
            <a:r>
              <a:rPr lang="es-E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need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884851" y="4705269"/>
            <a:ext cx="2263403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s-E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r>
              <a:rPr lang="es-ES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ourself</a:t>
            </a:r>
            <a:r>
              <a:rPr lang="es-ES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 </a:t>
            </a:r>
            <a:r>
              <a:rPr lang="es-ES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lost</a:t>
            </a:r>
            <a:r>
              <a:rPr lang="es-ES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r>
              <a:rPr lang="es-ES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in                      </a:t>
            </a:r>
            <a:r>
              <a:rPr lang="es-ES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dark</a:t>
            </a:r>
            <a:r>
              <a:rPr lang="es-ES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927042" y="4393704"/>
            <a:ext cx="1986715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s-E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</a:t>
            </a:r>
            <a:r>
              <a:rPr lang="es-E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the</a:t>
            </a:r>
            <a:endParaRPr lang="es-ES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s-ES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light              </a:t>
            </a:r>
            <a:r>
              <a:rPr lang="es-ES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guide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568252" y="4650626"/>
            <a:ext cx="1385828" cy="6463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s-ES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</a:t>
            </a:r>
            <a:r>
              <a:rPr lang="es-E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ind</a:t>
            </a:r>
            <a:endParaRPr lang="es-ES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s-ES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stuck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6793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2129883" y="880947"/>
            <a:ext cx="8129239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Candara" panose="020E0502030303020204" pitchFamily="34" charset="0"/>
              </a:rPr>
              <a:t>This song is about friendship. Friends are important in our lives. In difficult times, they are always present. </a:t>
            </a:r>
            <a:r>
              <a:rPr lang="en-US" sz="2400" b="1" dirty="0">
                <a:latin typeface="Candara" panose="020E0502030303020204" pitchFamily="34" charset="0"/>
              </a:rPr>
              <a:t>If we ever find ourselves stuck (in the middle of the sea)</a:t>
            </a:r>
            <a:r>
              <a:rPr lang="en-US" sz="2400" dirty="0">
                <a:latin typeface="Candara" panose="020E0502030303020204" pitchFamily="34" charset="0"/>
              </a:rPr>
              <a:t>, they will help us. Situations may change, but our friendship will never change. </a:t>
            </a:r>
            <a:r>
              <a:rPr lang="en-US" sz="2400" b="1" dirty="0">
                <a:latin typeface="Candara" panose="020E0502030303020204" pitchFamily="34" charset="0"/>
              </a:rPr>
              <a:t>If we are lost in the dark</a:t>
            </a:r>
            <a:r>
              <a:rPr lang="en-US" sz="2400" dirty="0">
                <a:latin typeface="Candara" panose="020E0502030303020204" pitchFamily="34" charset="0"/>
              </a:rPr>
              <a:t>, friends </a:t>
            </a:r>
            <a:r>
              <a:rPr lang="en-US" sz="2400" b="1" dirty="0">
                <a:latin typeface="Candara" panose="020E0502030303020204" pitchFamily="34" charset="0"/>
              </a:rPr>
              <a:t>will be the light to guide us</a:t>
            </a:r>
            <a:r>
              <a:rPr lang="en-US" sz="2400" dirty="0">
                <a:latin typeface="Candara" panose="020E0502030303020204" pitchFamily="34" charset="0"/>
              </a:rPr>
              <a:t>. We will always </a:t>
            </a:r>
            <a:r>
              <a:rPr lang="en-US" sz="2400" b="1" dirty="0">
                <a:latin typeface="Candara" panose="020E0502030303020204" pitchFamily="34" charset="0"/>
              </a:rPr>
              <a:t>help our friends in need</a:t>
            </a:r>
            <a:r>
              <a:rPr lang="en-US" sz="2400" dirty="0">
                <a:latin typeface="Candara" panose="020E0502030303020204" pitchFamily="34" charset="0"/>
              </a:rPr>
              <a:t>. </a:t>
            </a:r>
            <a:r>
              <a:rPr lang="en-US" sz="2400" b="1" dirty="0">
                <a:latin typeface="Candara" panose="020E0502030303020204" pitchFamily="34" charset="0"/>
              </a:rPr>
              <a:t>They can count on us and we can count on them. </a:t>
            </a:r>
            <a:r>
              <a:rPr lang="en-US" sz="2400" dirty="0">
                <a:latin typeface="Candara" panose="020E0502030303020204" pitchFamily="34" charset="0"/>
              </a:rPr>
              <a:t>We will always be</a:t>
            </a:r>
            <a:r>
              <a:rPr lang="en-US" sz="2400" b="1" dirty="0">
                <a:latin typeface="Candara" panose="020E0502030303020204" pitchFamily="34" charset="0"/>
              </a:rPr>
              <a:t> </a:t>
            </a:r>
            <a:r>
              <a:rPr lang="en-US" sz="2400" dirty="0">
                <a:latin typeface="Candara" panose="020E0502030303020204" pitchFamily="34" charset="0"/>
              </a:rPr>
              <a:t>together and we will </a:t>
            </a:r>
            <a:r>
              <a:rPr lang="en-US" sz="2400" b="1" dirty="0">
                <a:latin typeface="Candara" panose="020E0502030303020204" pitchFamily="34" charset="0"/>
              </a:rPr>
              <a:t>never let go</a:t>
            </a:r>
            <a:r>
              <a:rPr lang="en-US" sz="2400" dirty="0">
                <a:latin typeface="Candara" panose="020E0502030303020204" pitchFamily="34" charset="0"/>
              </a:rPr>
              <a:t>. Friends are a nice present!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170CC9-0FB3-23CA-5AFE-95E8CF93DB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96" t="16685" r="24313" b="17062"/>
          <a:stretch>
            <a:fillRect/>
          </a:stretch>
        </p:blipFill>
        <p:spPr>
          <a:xfrm>
            <a:off x="516176" y="778304"/>
            <a:ext cx="833566" cy="111587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817644" y="869797"/>
            <a:ext cx="546410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 smtClean="0">
                <a:latin typeface="Candara" panose="020E0502030303020204" pitchFamily="34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latin typeface="Candara" panose="020E050203030302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latin typeface="Candara" panose="020E0502030303020204" pitchFamily="34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latin typeface="Candara" panose="020E0502030303020204" pitchFamily="34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latin typeface="Candara" panose="020E0502030303020204" pitchFamily="34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latin typeface="Candara" panose="020E0502030303020204" pitchFamily="34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latin typeface="Candara" panose="020E0502030303020204" pitchFamily="34" charset="0"/>
              </a:rPr>
              <a:t>7</a:t>
            </a:r>
          </a:p>
          <a:p>
            <a:pPr>
              <a:lnSpc>
                <a:spcPct val="150000"/>
              </a:lnSpc>
            </a:pPr>
            <a:r>
              <a:rPr lang="es-ES" sz="2400" dirty="0" smtClean="0">
                <a:latin typeface="Candara" panose="020E0502030303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157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1913858" y="744278"/>
            <a:ext cx="8293395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ndara" panose="020E0502030303020204" pitchFamily="34" charset="0"/>
              </a:rPr>
              <a:t>This song is about friendship</a:t>
            </a:r>
            <a:r>
              <a:rPr lang="en-US" sz="2800" dirty="0" smtClean="0">
                <a:latin typeface="Candara" panose="020E0502030303020204" pitchFamily="34" charset="0"/>
              </a:rPr>
              <a:t>. </a:t>
            </a:r>
            <a:r>
              <a:rPr lang="en-US" sz="2800" dirty="0">
                <a:latin typeface="Candara" panose="020E0502030303020204" pitchFamily="34" charset="0"/>
              </a:rPr>
              <a:t>Friends are </a:t>
            </a:r>
            <a:r>
              <a:rPr lang="en-US" sz="2800" dirty="0" smtClean="0">
                <a:latin typeface="Candara" panose="020E0502030303020204" pitchFamily="34" charset="0"/>
              </a:rPr>
              <a:t>important </a:t>
            </a:r>
            <a:r>
              <a:rPr lang="en-US" sz="2800" dirty="0">
                <a:latin typeface="Candara" panose="020E0502030303020204" pitchFamily="34" charset="0"/>
              </a:rPr>
              <a:t>in our lives</a:t>
            </a:r>
            <a:r>
              <a:rPr lang="en-US" sz="2800" dirty="0" smtClean="0">
                <a:latin typeface="Candara" panose="020E0502030303020204" pitchFamily="34" charset="0"/>
              </a:rPr>
              <a:t>. </a:t>
            </a:r>
            <a:r>
              <a:rPr lang="en-US" sz="2800" b="1" dirty="0">
                <a:latin typeface="Candara" panose="020E0502030303020204" pitchFamily="34" charset="0"/>
              </a:rPr>
              <a:t>If we ever find ourselves </a:t>
            </a:r>
            <a:r>
              <a:rPr lang="en-US" sz="2800" b="1" dirty="0" smtClean="0">
                <a:latin typeface="Candara" panose="020E0502030303020204" pitchFamily="34" charset="0"/>
              </a:rPr>
              <a:t>stuck </a:t>
            </a:r>
            <a:r>
              <a:rPr lang="en-US" sz="2800" b="1" dirty="0">
                <a:latin typeface="Candara" panose="020E0502030303020204" pitchFamily="34" charset="0"/>
              </a:rPr>
              <a:t>in the middle of the </a:t>
            </a:r>
            <a:r>
              <a:rPr lang="en-US" sz="2800" b="1" dirty="0" smtClean="0">
                <a:latin typeface="Candara" panose="020E0502030303020204" pitchFamily="34" charset="0"/>
              </a:rPr>
              <a:t>sea</a:t>
            </a:r>
            <a:r>
              <a:rPr lang="en-US" sz="2800" dirty="0" smtClean="0">
                <a:latin typeface="Candara" panose="020E0502030303020204" pitchFamily="34" charset="0"/>
              </a:rPr>
              <a:t>, </a:t>
            </a:r>
            <a:r>
              <a:rPr lang="en-US" sz="2800" dirty="0">
                <a:latin typeface="Candara" panose="020E0502030303020204" pitchFamily="34" charset="0"/>
              </a:rPr>
              <a:t>they will help </a:t>
            </a:r>
            <a:r>
              <a:rPr lang="en-US" sz="2800" dirty="0" smtClean="0">
                <a:latin typeface="Candara" panose="020E0502030303020204" pitchFamily="34" charset="0"/>
              </a:rPr>
              <a:t>us. </a:t>
            </a:r>
            <a:r>
              <a:rPr lang="en-US" sz="2800" b="1" dirty="0">
                <a:latin typeface="Candara" panose="020E0502030303020204" pitchFamily="34" charset="0"/>
              </a:rPr>
              <a:t>If we are lost in the </a:t>
            </a:r>
            <a:r>
              <a:rPr lang="en-US" sz="2800" b="1" dirty="0" smtClean="0">
                <a:latin typeface="Candara" panose="020E0502030303020204" pitchFamily="34" charset="0"/>
              </a:rPr>
              <a:t>dark</a:t>
            </a:r>
            <a:r>
              <a:rPr lang="en-US" sz="2800" b="1" dirty="0">
                <a:latin typeface="Candara" panose="020E0502030303020204" pitchFamily="34" charset="0"/>
              </a:rPr>
              <a:t>,</a:t>
            </a:r>
            <a:r>
              <a:rPr lang="en-US" sz="2800" dirty="0" smtClean="0">
                <a:latin typeface="Candara" panose="020E0502030303020204" pitchFamily="34" charset="0"/>
              </a:rPr>
              <a:t> </a:t>
            </a:r>
            <a:r>
              <a:rPr lang="en-US" sz="2800" dirty="0">
                <a:latin typeface="Candara" panose="020E0502030303020204" pitchFamily="34" charset="0"/>
              </a:rPr>
              <a:t>friends </a:t>
            </a:r>
            <a:r>
              <a:rPr lang="en-US" sz="2800" b="1" dirty="0">
                <a:latin typeface="Candara" panose="020E0502030303020204" pitchFamily="34" charset="0"/>
              </a:rPr>
              <a:t>will be the light to guide us</a:t>
            </a:r>
            <a:r>
              <a:rPr lang="en-US" sz="2800" dirty="0" smtClean="0">
                <a:latin typeface="Candara" panose="020E0502030303020204" pitchFamily="34" charset="0"/>
              </a:rPr>
              <a:t>. </a:t>
            </a:r>
            <a:r>
              <a:rPr lang="en-US" sz="2800" dirty="0">
                <a:latin typeface="Candara" panose="020E0502030303020204" pitchFamily="34" charset="0"/>
              </a:rPr>
              <a:t>We will always </a:t>
            </a:r>
            <a:r>
              <a:rPr lang="en-US" sz="2800" b="1" dirty="0" smtClean="0">
                <a:latin typeface="Candara" panose="020E0502030303020204" pitchFamily="34" charset="0"/>
              </a:rPr>
              <a:t>help </a:t>
            </a:r>
            <a:r>
              <a:rPr lang="en-US" sz="2800" b="1" dirty="0">
                <a:latin typeface="Candara" panose="020E0502030303020204" pitchFamily="34" charset="0"/>
              </a:rPr>
              <a:t>our friends in need</a:t>
            </a:r>
            <a:r>
              <a:rPr lang="en-US" sz="2800" dirty="0" smtClean="0">
                <a:latin typeface="Candara" panose="020E0502030303020204" pitchFamily="34" charset="0"/>
              </a:rPr>
              <a:t>. </a:t>
            </a:r>
            <a:r>
              <a:rPr lang="en-US" sz="2800" b="1" dirty="0">
                <a:latin typeface="Candara" panose="020E0502030303020204" pitchFamily="34" charset="0"/>
              </a:rPr>
              <a:t>They can count on us </a:t>
            </a:r>
            <a:r>
              <a:rPr lang="en-US" sz="2800" b="1" dirty="0" smtClean="0">
                <a:latin typeface="Candara" panose="020E0502030303020204" pitchFamily="34" charset="0"/>
              </a:rPr>
              <a:t>and </a:t>
            </a:r>
            <a:r>
              <a:rPr lang="en-US" sz="2800" b="1" dirty="0">
                <a:latin typeface="Candara" panose="020E0502030303020204" pitchFamily="34" charset="0"/>
              </a:rPr>
              <a:t>we can count on them. </a:t>
            </a:r>
            <a:r>
              <a:rPr lang="en-US" sz="2800" dirty="0" smtClean="0">
                <a:latin typeface="Candara" panose="020E0502030303020204" pitchFamily="34" charset="0"/>
              </a:rPr>
              <a:t>We </a:t>
            </a:r>
            <a:r>
              <a:rPr lang="en-US" sz="2800" dirty="0">
                <a:latin typeface="Candara" panose="020E0502030303020204" pitchFamily="34" charset="0"/>
              </a:rPr>
              <a:t>will always be</a:t>
            </a:r>
            <a:r>
              <a:rPr lang="en-US" sz="2800" b="1" dirty="0">
                <a:latin typeface="Candara" panose="020E0502030303020204" pitchFamily="34" charset="0"/>
              </a:rPr>
              <a:t> </a:t>
            </a:r>
            <a:r>
              <a:rPr lang="en-US" sz="2800" dirty="0">
                <a:latin typeface="Candara" panose="020E0502030303020204" pitchFamily="34" charset="0"/>
              </a:rPr>
              <a:t>together </a:t>
            </a:r>
            <a:r>
              <a:rPr lang="en-US" sz="2800" dirty="0" smtClean="0">
                <a:latin typeface="Candara" panose="020E0502030303020204" pitchFamily="34" charset="0"/>
              </a:rPr>
              <a:t>and </a:t>
            </a:r>
            <a:r>
              <a:rPr lang="en-US" sz="2800" dirty="0">
                <a:latin typeface="Candara" panose="020E0502030303020204" pitchFamily="34" charset="0"/>
              </a:rPr>
              <a:t>we will </a:t>
            </a:r>
            <a:r>
              <a:rPr lang="en-US" sz="2800" b="1" dirty="0">
                <a:latin typeface="Candara" panose="020E0502030303020204" pitchFamily="34" charset="0"/>
              </a:rPr>
              <a:t>never let go</a:t>
            </a:r>
            <a:r>
              <a:rPr lang="en-US" sz="2800" dirty="0"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509294" y="731568"/>
            <a:ext cx="546410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 smtClean="0">
                <a:latin typeface="Candara" panose="020E0502030303020204" pitchFamily="34" charset="0"/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Candara" panose="020E0502030303020204" pitchFamily="34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Candara" panose="020E0502030303020204" pitchFamily="34" charset="0"/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Candara" panose="020E0502030303020204" pitchFamily="34" charset="0"/>
              </a:rPr>
              <a:t>4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Candara" panose="020E0502030303020204" pitchFamily="34" charset="0"/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Candara" panose="020E0502030303020204" pitchFamily="34" charset="0"/>
              </a:rPr>
              <a:t>6</a:t>
            </a:r>
          </a:p>
          <a:p>
            <a:pPr>
              <a:lnSpc>
                <a:spcPct val="150000"/>
              </a:lnSpc>
            </a:pPr>
            <a:r>
              <a:rPr lang="es-ES" sz="2800" dirty="0" smtClean="0">
                <a:latin typeface="Candara" panose="020E0502030303020204" pitchFamily="34" charset="0"/>
              </a:rPr>
              <a:t>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9DD2B00-A1B6-C32F-6264-6250EEFB1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1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301" t="30325" r="11504" b="11030"/>
          <a:stretch/>
        </p:blipFill>
        <p:spPr>
          <a:xfrm>
            <a:off x="804672" y="886395"/>
            <a:ext cx="10452102" cy="47758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9DD2B00-A1B6-C32F-6264-6250EEFB1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26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539224" y="2005203"/>
            <a:ext cx="71755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dark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056368" y="3298945"/>
            <a:ext cx="84470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guide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295014" y="4295920"/>
            <a:ext cx="95693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count</a:t>
            </a:r>
            <a:endParaRPr lang="es-ES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490685" y="4324204"/>
            <a:ext cx="717111" cy="34104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never</a:t>
            </a:r>
            <a:endParaRPr lang="es-ES" sz="1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50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sp>
        <p:nvSpPr>
          <p:cNvPr id="4" name="Botón de acción: Ayuda 3">
            <a:hlinkClick r:id="" action="ppaction://noaction" highlightClick="1"/>
          </p:cNvPr>
          <p:cNvSpPr/>
          <p:nvPr/>
        </p:nvSpPr>
        <p:spPr>
          <a:xfrm rot="20286753">
            <a:off x="414670" y="510363"/>
            <a:ext cx="832248" cy="744279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28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594875" y="542259"/>
            <a:ext cx="854857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AR" sz="2000" dirty="0">
                <a:latin typeface="Candara" panose="020E0502030303020204" pitchFamily="34" charset="0"/>
              </a:rPr>
              <a:t>Bruno </a:t>
            </a:r>
            <a:r>
              <a:rPr lang="es-AR" sz="2000" dirty="0" err="1">
                <a:latin typeface="Candara" panose="020E0502030303020204" pitchFamily="34" charset="0"/>
              </a:rPr>
              <a:t>Mars</a:t>
            </a:r>
            <a:r>
              <a:rPr lang="es-AR" sz="2000" dirty="0">
                <a:latin typeface="Candara" panose="020E0502030303020204" pitchFamily="34" charset="0"/>
              </a:rPr>
              <a:t> sabe que puede ayudar a su amigo cada vez que él/ella lo necesite. …….</a:t>
            </a:r>
            <a:endParaRPr lang="en-US" sz="2000" dirty="0">
              <a:latin typeface="Candara" panose="020E0502030303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AR" sz="2000" dirty="0">
                <a:latin typeface="Candara" panose="020E0502030303020204" pitchFamily="34" charset="0"/>
              </a:rPr>
              <a:t>Él no sabe si su amigo/a lo guiará como una luz si él se encuentra perdido en la oscuridad.  …….</a:t>
            </a:r>
            <a:endParaRPr lang="en-US" sz="2000" dirty="0">
              <a:latin typeface="Candara" panose="020E0502030303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AR" sz="2000" dirty="0">
                <a:latin typeface="Candara" panose="020E0502030303020204" pitchFamily="34" charset="0"/>
              </a:rPr>
              <a:t>Podemos ver si nuestros/as amigos /as son verdaderos/as amigos/as cuando los/as necesitamos. …….</a:t>
            </a:r>
            <a:endParaRPr lang="en-US" sz="2000" dirty="0">
              <a:latin typeface="Candara" panose="020E0502030303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AR" sz="2000" dirty="0">
                <a:latin typeface="Candara" panose="020E0502030303020204" pitchFamily="34" charset="0"/>
              </a:rPr>
              <a:t>Bruno </a:t>
            </a:r>
            <a:r>
              <a:rPr lang="es-AR" sz="2000" dirty="0" err="1">
                <a:latin typeface="Candara" panose="020E0502030303020204" pitchFamily="34" charset="0"/>
              </a:rPr>
              <a:t>Mars</a:t>
            </a:r>
            <a:r>
              <a:rPr lang="es-AR" sz="2000" dirty="0">
                <a:latin typeface="Candara" panose="020E0502030303020204" pitchFamily="34" charset="0"/>
              </a:rPr>
              <a:t> cantará una canción para su amigo/a por su cumpleaños. …….</a:t>
            </a:r>
            <a:endParaRPr lang="en-US" sz="2000" dirty="0">
              <a:latin typeface="Candara" panose="020E0502030303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AR" sz="2000" dirty="0">
                <a:latin typeface="Candara" panose="020E0502030303020204" pitchFamily="34" charset="0"/>
              </a:rPr>
              <a:t>Si el/la amiga de Bruno </a:t>
            </a:r>
            <a:r>
              <a:rPr lang="es-AR" sz="2000" dirty="0" err="1">
                <a:latin typeface="Candara" panose="020E0502030303020204" pitchFamily="34" charset="0"/>
              </a:rPr>
              <a:t>Mars</a:t>
            </a:r>
            <a:r>
              <a:rPr lang="es-AR" sz="2000" dirty="0">
                <a:latin typeface="Candara" panose="020E0502030303020204" pitchFamily="34" charset="0"/>
              </a:rPr>
              <a:t> está </a:t>
            </a:r>
            <a:r>
              <a:rPr lang="es-AR" sz="2000" dirty="0" smtClean="0">
                <a:latin typeface="Candara" panose="020E0502030303020204" pitchFamily="34" charset="0"/>
              </a:rPr>
              <a:t>perdido/a </a:t>
            </a:r>
            <a:r>
              <a:rPr lang="es-AR" sz="2000" dirty="0">
                <a:latin typeface="Candara" panose="020E0502030303020204" pitchFamily="34" charset="0"/>
              </a:rPr>
              <a:t>en la oscuridad, Bruno nunca lo dejará ir. … ….</a:t>
            </a:r>
            <a:endParaRPr lang="en-US" sz="2000" dirty="0">
              <a:latin typeface="Candara" panose="020E0502030303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s-AR" sz="2000" dirty="0">
                <a:latin typeface="Candara" panose="020E0502030303020204" pitchFamily="34" charset="0"/>
              </a:rPr>
              <a:t>Bruno </a:t>
            </a:r>
            <a:r>
              <a:rPr lang="es-AR" sz="2000" dirty="0" err="1">
                <a:latin typeface="Candara" panose="020E0502030303020204" pitchFamily="34" charset="0"/>
              </a:rPr>
              <a:t>Mars</a:t>
            </a:r>
            <a:r>
              <a:rPr lang="es-AR" sz="2000" dirty="0">
                <a:latin typeface="Candara" panose="020E0502030303020204" pitchFamily="34" charset="0"/>
              </a:rPr>
              <a:t> ayudará a su amigo/a </a:t>
            </a:r>
            <a:r>
              <a:rPr lang="es-AR" sz="2000" dirty="0" err="1">
                <a:latin typeface="Candara" panose="020E0502030303020204" pitchFamily="34" charset="0"/>
              </a:rPr>
              <a:t>a</a:t>
            </a:r>
            <a:r>
              <a:rPr lang="es-AR" sz="2000" dirty="0">
                <a:latin typeface="Candara" panose="020E0502030303020204" pitchFamily="34" charset="0"/>
              </a:rPr>
              <a:t> recordar que él/ella es importante para su vida. …….</a:t>
            </a:r>
            <a:endParaRPr lang="en-US" sz="2000" dirty="0">
              <a:latin typeface="Candara" panose="020E0502030303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094700" y="854423"/>
            <a:ext cx="1069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True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749708" y="1740468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033455" y="2722208"/>
            <a:ext cx="10690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True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353067" y="3045373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150660" y="4137003"/>
            <a:ext cx="12121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False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170803" y="4974328"/>
            <a:ext cx="10690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True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86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Proyecto J040 - </a:t>
            </a:r>
            <a:r>
              <a:rPr lang="en-US" dirty="0" err="1" smtClean="0"/>
              <a:t>Facultad</a:t>
            </a:r>
            <a:r>
              <a:rPr lang="en-US" dirty="0" smtClean="0"/>
              <a:t> de </a:t>
            </a:r>
            <a:r>
              <a:rPr lang="en-US" dirty="0" err="1" smtClean="0"/>
              <a:t>Lenguas</a:t>
            </a:r>
            <a:r>
              <a:rPr lang="en-US" dirty="0" smtClean="0"/>
              <a:t> - Universidad Nacional del </a:t>
            </a:r>
            <a:r>
              <a:rPr lang="en-US" dirty="0" err="1" smtClean="0"/>
              <a:t>Comahue</a:t>
            </a:r>
            <a:r>
              <a:rPr lang="en-US" dirty="0" smtClean="0"/>
              <a:t> - 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7655" t="27622" r="28799" b="22042"/>
          <a:stretch/>
        </p:blipFill>
        <p:spPr>
          <a:xfrm>
            <a:off x="1977655" y="1359200"/>
            <a:ext cx="8006317" cy="42335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275AF45-9ABC-D871-98E1-0646C2FD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597"/>
          <a:stretch>
            <a:fillRect/>
          </a:stretch>
        </p:blipFill>
        <p:spPr>
          <a:xfrm>
            <a:off x="573578" y="387776"/>
            <a:ext cx="1178745" cy="91239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8195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100" smtClean="0">
                <a:latin typeface="Candara" panose="020E0502030303020204" pitchFamily="34" charset="0"/>
              </a:rPr>
              <a:t>Proyecto J033 - Facultad de Lenguas - Universidad Nacional del Comahue - </a:t>
            </a:r>
            <a:endParaRPr lang="en-US" sz="1100" dirty="0">
              <a:latin typeface="Candara" panose="020E0502030303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583711" y="811844"/>
            <a:ext cx="7495953" cy="44670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 smtClean="0"/>
              <a:t>If </a:t>
            </a:r>
            <a:r>
              <a:rPr lang="en-US" sz="2400" i="1" dirty="0"/>
              <a:t>I…. you </a:t>
            </a:r>
            <a:r>
              <a:rPr lang="en-US" sz="2400" i="1" dirty="0" smtClean="0"/>
              <a:t>will …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i="1" dirty="0"/>
              <a:t>If you… I </a:t>
            </a:r>
            <a:r>
              <a:rPr lang="en-US" sz="2400" i="1" dirty="0" smtClean="0"/>
              <a:t>will…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s-ES" sz="2400" i="1" dirty="0" err="1" smtClean="0"/>
              <a:t>When</a:t>
            </a:r>
            <a:r>
              <a:rPr lang="es-ES" sz="2400" i="1" dirty="0" smtClean="0"/>
              <a:t> I …., I </a:t>
            </a:r>
            <a:r>
              <a:rPr lang="es-ES" sz="2400" i="1" dirty="0" err="1" smtClean="0"/>
              <a:t>need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you</a:t>
            </a:r>
            <a:r>
              <a:rPr lang="es-ES" sz="2400" i="1" dirty="0" smtClean="0"/>
              <a:t> to…</a:t>
            </a:r>
          </a:p>
          <a:p>
            <a:pPr>
              <a:lnSpc>
                <a:spcPct val="150000"/>
              </a:lnSpc>
            </a:pPr>
            <a:r>
              <a:rPr lang="es-ES" sz="2400" i="1" dirty="0" err="1" smtClean="0"/>
              <a:t>When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you</a:t>
            </a:r>
            <a:r>
              <a:rPr lang="es-ES" sz="2400" i="1" dirty="0" smtClean="0"/>
              <a:t> …., I </a:t>
            </a:r>
            <a:r>
              <a:rPr lang="es-ES" sz="2400" i="1" dirty="0" err="1" smtClean="0"/>
              <a:t>will</a:t>
            </a:r>
            <a:endParaRPr lang="es-ES" sz="2400" i="1" dirty="0" smtClean="0"/>
          </a:p>
          <a:p>
            <a:pPr>
              <a:lnSpc>
                <a:spcPct val="150000"/>
              </a:lnSpc>
            </a:pPr>
            <a:r>
              <a:rPr lang="es-ES" sz="2400" i="1" dirty="0" err="1" smtClean="0"/>
              <a:t>If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you</a:t>
            </a:r>
            <a:r>
              <a:rPr lang="es-ES" sz="2400" i="1" dirty="0" smtClean="0"/>
              <a:t> are in </a:t>
            </a:r>
            <a:r>
              <a:rPr lang="es-ES" sz="2400" i="1" dirty="0" err="1" smtClean="0"/>
              <a:t>need</a:t>
            </a:r>
            <a:r>
              <a:rPr lang="es-ES" sz="2400" i="1" dirty="0" smtClean="0"/>
              <a:t> of …., </a:t>
            </a:r>
            <a:r>
              <a:rPr lang="es-ES" sz="2400" i="1" dirty="0" err="1" smtClean="0"/>
              <a:t>I’ll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help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you</a:t>
            </a:r>
            <a:r>
              <a:rPr lang="es-ES" sz="2400" i="1" dirty="0" smtClean="0"/>
              <a:t>…. </a:t>
            </a:r>
          </a:p>
          <a:p>
            <a:pPr>
              <a:lnSpc>
                <a:spcPct val="150000"/>
              </a:lnSpc>
            </a:pPr>
            <a:r>
              <a:rPr lang="es-ES" sz="2400" i="1" dirty="0" err="1" smtClean="0"/>
              <a:t>You</a:t>
            </a:r>
            <a:r>
              <a:rPr lang="es-ES" sz="2400" i="1" dirty="0" smtClean="0"/>
              <a:t> can </a:t>
            </a:r>
            <a:r>
              <a:rPr lang="es-ES" sz="2400" i="1" dirty="0" err="1" smtClean="0"/>
              <a:t>count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on</a:t>
            </a:r>
            <a:r>
              <a:rPr lang="es-ES" sz="2400" i="1" dirty="0" smtClean="0"/>
              <a:t> me </a:t>
            </a:r>
            <a:r>
              <a:rPr lang="es-ES" sz="2400" i="1" dirty="0" err="1" smtClean="0"/>
              <a:t>when</a:t>
            </a:r>
            <a:r>
              <a:rPr lang="es-ES" sz="2400" i="1" dirty="0" smtClean="0"/>
              <a:t>….</a:t>
            </a:r>
          </a:p>
          <a:p>
            <a:pPr>
              <a:lnSpc>
                <a:spcPct val="150000"/>
              </a:lnSpc>
            </a:pPr>
            <a:r>
              <a:rPr lang="es-ES" sz="2400" i="1" dirty="0" err="1" smtClean="0"/>
              <a:t>I’ll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never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let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go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if</a:t>
            </a:r>
            <a:r>
              <a:rPr lang="es-ES" sz="2400" i="1" dirty="0" smtClean="0"/>
              <a:t>/ </a:t>
            </a:r>
            <a:r>
              <a:rPr lang="es-ES" sz="2400" i="1" dirty="0" err="1" smtClean="0"/>
              <a:t>when</a:t>
            </a:r>
            <a:r>
              <a:rPr lang="es-ES" sz="2400" i="1" dirty="0" smtClean="0"/>
              <a:t> ….</a:t>
            </a:r>
          </a:p>
          <a:p>
            <a:pPr>
              <a:lnSpc>
                <a:spcPct val="150000"/>
              </a:lnSpc>
            </a:pPr>
            <a:r>
              <a:rPr lang="es-ES" sz="2400" i="1" dirty="0" err="1" smtClean="0"/>
              <a:t>I’ll</a:t>
            </a:r>
            <a:r>
              <a:rPr lang="es-ES" sz="2400" i="1" dirty="0" smtClean="0"/>
              <a:t> be </a:t>
            </a:r>
            <a:r>
              <a:rPr lang="es-ES" sz="2400" i="1" dirty="0" err="1" smtClean="0"/>
              <a:t>the</a:t>
            </a:r>
            <a:r>
              <a:rPr lang="es-ES" sz="2400" i="1" dirty="0" smtClean="0"/>
              <a:t> light to </a:t>
            </a:r>
            <a:r>
              <a:rPr lang="es-ES" sz="2400" i="1" dirty="0" err="1" smtClean="0"/>
              <a:t>guide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you</a:t>
            </a:r>
            <a:r>
              <a:rPr lang="es-ES" sz="2400" i="1" dirty="0" smtClean="0"/>
              <a:t> </a:t>
            </a:r>
            <a:r>
              <a:rPr lang="es-ES" sz="2400" i="1" dirty="0" err="1" smtClean="0"/>
              <a:t>when</a:t>
            </a:r>
            <a:r>
              <a:rPr lang="es-ES" sz="2400" i="1" dirty="0" smtClean="0"/>
              <a:t>…</a:t>
            </a:r>
            <a:endParaRPr lang="en-US" sz="2400" i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FE3A05-BF75-FF10-75B1-CB726937808C}"/>
              </a:ext>
            </a:extLst>
          </p:cNvPr>
          <p:cNvSpPr txBox="1"/>
          <p:nvPr/>
        </p:nvSpPr>
        <p:spPr>
          <a:xfrm>
            <a:off x="11160667" y="243292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s-ES" sz="2800" b="1" i="1" dirty="0" smtClean="0">
                <a:solidFill>
                  <a:srgbClr val="000000"/>
                </a:solidFill>
              </a:rPr>
              <a:t>30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32FD440-E36C-AC26-211D-197A0716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37" y="310896"/>
            <a:ext cx="1325599" cy="132559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355138" y="1313329"/>
            <a:ext cx="40382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Friendship</a:t>
            </a:r>
            <a:r>
              <a:rPr lang="es-ES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</a:rPr>
              <a:t>contract</a:t>
            </a:r>
            <a:endParaRPr lang="es-E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1863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50899-19C0-9D4D-61F1-A0B55FD6D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8D4B99-4B84-0445-DAFC-60CB6A0B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Lenguas - Universidad Nacional del Comahue -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1D221F-DEF6-D366-F8FA-9C04BFD85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69" y="310896"/>
            <a:ext cx="1154426" cy="11544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2860835-0129-A0AC-A801-402910A30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095" y="1428668"/>
            <a:ext cx="9697130" cy="400066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A0F4A5-9049-6EDB-8739-1D73F29B5DFB}"/>
              </a:ext>
            </a:extLst>
          </p:cNvPr>
          <p:cNvSpPr txBox="1"/>
          <p:nvPr/>
        </p:nvSpPr>
        <p:spPr>
          <a:xfrm>
            <a:off x="11393424" y="190117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2B</a:t>
            </a:r>
            <a:endParaRPr lang="en-US" sz="2800" dirty="0"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740677" y="1871422"/>
            <a:ext cx="470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919812" y="1831444"/>
            <a:ext cx="470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730043" y="3923506"/>
            <a:ext cx="470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919811" y="3923505"/>
            <a:ext cx="470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085017" y="1871422"/>
            <a:ext cx="470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138415" y="3923504"/>
            <a:ext cx="47089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6</a:t>
            </a:r>
            <a:endParaRPr lang="es-E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712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95DD0-F6B8-3861-29D8-C1A6B4832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46ACDB9-5C93-D379-DC16-FDB5DD60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Lenguas - Universidad Nacional del Comahue -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DFCD11-3F33-7CF2-AE55-7A2B1E4DB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69" y="310896"/>
            <a:ext cx="1154426" cy="11544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46AF9C6-CD8D-52F0-3485-061A448F4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106" y="310895"/>
            <a:ext cx="7264789" cy="521396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0235EF4-E838-F4E4-5985-4685197C3C5A}"/>
              </a:ext>
            </a:extLst>
          </p:cNvPr>
          <p:cNvSpPr txBox="1"/>
          <p:nvPr/>
        </p:nvSpPr>
        <p:spPr>
          <a:xfrm>
            <a:off x="11393424" y="190117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2C</a:t>
            </a:r>
            <a:endParaRPr lang="en-US" sz="28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97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15A7-C2AD-E1D3-BE2A-3F9DBCCF4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858667E-349A-27A9-804C-06F04B6C6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Lenguas - Universidad Nacional del Comahue -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72146A-1E78-1301-6C09-4BBE4C588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69" y="310896"/>
            <a:ext cx="1154426" cy="11544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FC01933-05F1-CC5F-5B1F-029B43AF6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106" y="310896"/>
            <a:ext cx="4453465" cy="31962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C674208-B73C-50A0-FAA2-CE83CE1668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014" y="3730083"/>
            <a:ext cx="9959971" cy="18558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2E94010-2652-D8B8-01A2-04B933C5C7A7}"/>
              </a:ext>
            </a:extLst>
          </p:cNvPr>
          <p:cNvSpPr txBox="1"/>
          <p:nvPr/>
        </p:nvSpPr>
        <p:spPr>
          <a:xfrm>
            <a:off x="11393424" y="190117"/>
            <a:ext cx="157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2D</a:t>
            </a:r>
            <a:endParaRPr lang="en-US" sz="2800" dirty="0">
              <a:effectLst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667152" y="713337"/>
            <a:ext cx="415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Encontrarse perdido en el medio del mar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5667151" y="1198972"/>
            <a:ext cx="415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Nunca te dejaré ir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5667152" y="2136650"/>
            <a:ext cx="415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Amigos que necesitan ayuda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667150" y="1704180"/>
            <a:ext cx="415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Contar con otra persona que te ayude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667149" y="2544238"/>
            <a:ext cx="415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Seré la luz que te guíe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659492" y="3066316"/>
            <a:ext cx="4157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Encontrarse perdido en la oscuridad</a:t>
            </a:r>
            <a:endParaRPr lang="en-US" dirty="0"/>
          </a:p>
        </p:txBody>
      </p:sp>
      <p:sp>
        <p:nvSpPr>
          <p:cNvPr id="15" name="Rectángulo 14"/>
          <p:cNvSpPr/>
          <p:nvPr/>
        </p:nvSpPr>
        <p:spPr>
          <a:xfrm>
            <a:off x="2897900" y="755959"/>
            <a:ext cx="4708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897900" y="1201023"/>
            <a:ext cx="4708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2897900" y="1600677"/>
            <a:ext cx="4708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897900" y="2023653"/>
            <a:ext cx="4708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899716" y="2447230"/>
            <a:ext cx="4708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899716" y="3009431"/>
            <a:ext cx="4708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  <a:endParaRPr lang="es-ES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732921" y="3772514"/>
            <a:ext cx="15120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xxxxx</a:t>
            </a:r>
            <a:endParaRPr lang="es-E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6476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2" grpId="0"/>
      <p:bldP spid="13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4E091-6BE6-722F-DBE0-F888AF64D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CE2D0BC-3606-A061-2C28-E143DBCC2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Lenguas - Universidad Nacional del Comahue -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D45244E-6F5B-B67F-36DC-79845F0F23C6}"/>
              </a:ext>
            </a:extLst>
          </p:cNvPr>
          <p:cNvSpPr txBox="1"/>
          <p:nvPr/>
        </p:nvSpPr>
        <p:spPr>
          <a:xfrm>
            <a:off x="11393424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3A</a:t>
            </a:r>
          </a:p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</a:rPr>
              <a:t>3B</a:t>
            </a:r>
            <a:endParaRPr lang="en-US" sz="2800" dirty="0">
              <a:effectLst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5E94715-CFF8-FA00-B436-5D3029E21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4" y="310896"/>
            <a:ext cx="1246604" cy="12466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26FF4AE-2343-2849-97D1-65E55C820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418" y="573436"/>
            <a:ext cx="9893145" cy="503694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292928" y="2052861"/>
            <a:ext cx="3472251" cy="467833"/>
          </a:xfrm>
          <a:prstGeom prst="rect">
            <a:avLst/>
          </a:prstGeom>
          <a:solidFill>
            <a:srgbClr val="FFFF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2292928" y="3088711"/>
            <a:ext cx="3472251" cy="467833"/>
          </a:xfrm>
          <a:prstGeom prst="rect">
            <a:avLst/>
          </a:prstGeom>
          <a:solidFill>
            <a:srgbClr val="FFFF00">
              <a:alpha val="5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2292928" y="3603397"/>
            <a:ext cx="405667" cy="431373"/>
          </a:xfrm>
          <a:prstGeom prst="rect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2292928" y="2567547"/>
            <a:ext cx="405667" cy="431373"/>
          </a:xfrm>
          <a:prstGeom prst="rect">
            <a:avLst/>
          </a:prstGeom>
          <a:solidFill>
            <a:srgbClr val="92D05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5667361" y="3583380"/>
            <a:ext cx="688834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ángulo 11"/>
          <p:cNvSpPr/>
          <p:nvPr/>
        </p:nvSpPr>
        <p:spPr>
          <a:xfrm>
            <a:off x="5475344" y="2567547"/>
            <a:ext cx="688834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8389528" y="3152007"/>
            <a:ext cx="688834" cy="451390"/>
          </a:xfrm>
          <a:prstGeom prst="rect">
            <a:avLst/>
          </a:prstGeom>
          <a:solidFill>
            <a:srgbClr val="00B0F0">
              <a:alpha val="4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ángulo 13"/>
          <p:cNvSpPr/>
          <p:nvPr/>
        </p:nvSpPr>
        <p:spPr>
          <a:xfrm>
            <a:off x="5130927" y="4000119"/>
            <a:ext cx="688834" cy="451390"/>
          </a:xfrm>
          <a:prstGeom prst="rect">
            <a:avLst/>
          </a:prstGeom>
          <a:solidFill>
            <a:schemeClr val="accent6">
              <a:lumMod val="40000"/>
              <a:lumOff val="6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3225926" y="4451509"/>
            <a:ext cx="922327" cy="566540"/>
          </a:xfrm>
          <a:prstGeom prst="rect">
            <a:avLst/>
          </a:prstGeom>
          <a:solidFill>
            <a:schemeClr val="accent6">
              <a:lumMod val="40000"/>
              <a:lumOff val="60000"/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2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5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4ED2F-A1D5-A9C8-F455-6739CD123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8130" t="25339" r="23578" b="11572"/>
          <a:stretch/>
        </p:blipFill>
        <p:spPr>
          <a:xfrm>
            <a:off x="1683835" y="252128"/>
            <a:ext cx="7694082" cy="5653985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530434B-3CC3-ACD8-CC81-5AF031700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Proyecto J040 - </a:t>
            </a:r>
            <a:r>
              <a:rPr lang="en-US" dirty="0" err="1"/>
              <a:t>Facultad</a:t>
            </a:r>
            <a:r>
              <a:rPr lang="en-US" dirty="0"/>
              <a:t> de Lenguas - Universidad Nacional del Comahue -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C98D365-3CAF-0EDE-B9EC-0548EBA7627C}"/>
              </a:ext>
            </a:extLst>
          </p:cNvPr>
          <p:cNvSpPr txBox="1"/>
          <p:nvPr/>
        </p:nvSpPr>
        <p:spPr>
          <a:xfrm>
            <a:off x="11393424" y="190117"/>
            <a:ext cx="15724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buNone/>
            </a:pPr>
            <a:r>
              <a:rPr lang="en-US" sz="2800" b="1" i="1" dirty="0">
                <a:solidFill>
                  <a:srgbClr val="000000"/>
                </a:solidFill>
                <a:effectLst/>
              </a:rPr>
              <a:t>4A</a:t>
            </a:r>
          </a:p>
          <a:p>
            <a:pPr algn="l" rtl="0">
              <a:buNone/>
            </a:pPr>
            <a:endParaRPr lang="en-US" sz="2800" dirty="0">
              <a:effectLst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3B4BF5-9082-0E5F-A3A6-4AD6C3114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211" y="78158"/>
            <a:ext cx="2976242" cy="9541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9DD2B00-A1B6-C32F-6264-6250EEFB1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57" y="191431"/>
            <a:ext cx="972429" cy="972429"/>
          </a:xfrm>
          <a:prstGeom prst="rect">
            <a:avLst/>
          </a:prstGeom>
        </p:spPr>
      </p:pic>
      <p:sp>
        <p:nvSpPr>
          <p:cNvPr id="12" name="Flecha derecha 11"/>
          <p:cNvSpPr/>
          <p:nvPr/>
        </p:nvSpPr>
        <p:spPr>
          <a:xfrm>
            <a:off x="4720856" y="1935126"/>
            <a:ext cx="595423" cy="3934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echa derecha 12"/>
          <p:cNvSpPr/>
          <p:nvPr/>
        </p:nvSpPr>
        <p:spPr>
          <a:xfrm rot="1972464">
            <a:off x="4627128" y="4345772"/>
            <a:ext cx="771904" cy="4689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{54E0A6B7-DA34-2E45-9C96-EFF694F5B75D}tf16401369</Template>
  <TotalTime>4610</TotalTime>
  <Words>2366</Words>
  <Application>Microsoft Office PowerPoint</Application>
  <PresentationFormat>Panorámica</PresentationFormat>
  <Paragraphs>352</Paragraphs>
  <Slides>46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5" baseType="lpstr">
      <vt:lpstr>Arial</vt:lpstr>
      <vt:lpstr>Arial Rounded MT Bold</vt:lpstr>
      <vt:lpstr>Calibri</vt:lpstr>
      <vt:lpstr>Candara</vt:lpstr>
      <vt:lpstr>Corbel</vt:lpstr>
      <vt:lpstr>Times New Roman</vt:lpstr>
      <vt:lpstr>Times New Roman (Cuerpo en alfa</vt:lpstr>
      <vt:lpstr>Wingdings</vt:lpstr>
      <vt:lpstr>Atlas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Verdú</dc:creator>
  <cp:lastModifiedBy>Magui</cp:lastModifiedBy>
  <cp:revision>253</cp:revision>
  <dcterms:created xsi:type="dcterms:W3CDTF">2022-02-23T14:43:37Z</dcterms:created>
  <dcterms:modified xsi:type="dcterms:W3CDTF">2026-04-24T22:44:06Z</dcterms:modified>
</cp:coreProperties>
</file>